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74" r:id="rId2"/>
    <p:sldId id="972" r:id="rId3"/>
    <p:sldId id="300" r:id="rId4"/>
    <p:sldId id="1054" r:id="rId5"/>
    <p:sldId id="301" r:id="rId6"/>
    <p:sldId id="302" r:id="rId7"/>
    <p:sldId id="258" r:id="rId8"/>
    <p:sldId id="259" r:id="rId9"/>
    <p:sldId id="303" r:id="rId10"/>
    <p:sldId id="304" r:id="rId11"/>
    <p:sldId id="305" r:id="rId12"/>
    <p:sldId id="1055" r:id="rId13"/>
    <p:sldId id="307" r:id="rId14"/>
    <p:sldId id="308" r:id="rId15"/>
    <p:sldId id="309" r:id="rId16"/>
    <p:sldId id="1072" r:id="rId17"/>
    <p:sldId id="261" r:id="rId18"/>
    <p:sldId id="269" r:id="rId19"/>
    <p:sldId id="268" r:id="rId20"/>
    <p:sldId id="1073" r:id="rId21"/>
    <p:sldId id="1085" r:id="rId22"/>
    <p:sldId id="1084" r:id="rId23"/>
    <p:sldId id="1093" r:id="rId24"/>
    <p:sldId id="31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465" r:id="rId36"/>
    <p:sldId id="1074" r:id="rId37"/>
    <p:sldId id="1075" r:id="rId38"/>
    <p:sldId id="1086" r:id="rId39"/>
    <p:sldId id="324" r:id="rId40"/>
    <p:sldId id="325" r:id="rId41"/>
    <p:sldId id="356" r:id="rId42"/>
    <p:sldId id="1076" r:id="rId43"/>
    <p:sldId id="357" r:id="rId44"/>
    <p:sldId id="358" r:id="rId45"/>
    <p:sldId id="1087" r:id="rId46"/>
    <p:sldId id="332" r:id="rId47"/>
    <p:sldId id="333" r:id="rId48"/>
    <p:sldId id="334" r:id="rId49"/>
    <p:sldId id="335" r:id="rId50"/>
    <p:sldId id="336" r:id="rId51"/>
    <p:sldId id="337" r:id="rId52"/>
    <p:sldId id="1088" r:id="rId53"/>
    <p:sldId id="1056" r:id="rId54"/>
    <p:sldId id="1057" r:id="rId55"/>
    <p:sldId id="1058" r:id="rId56"/>
    <p:sldId id="1059" r:id="rId57"/>
    <p:sldId id="408" r:id="rId58"/>
    <p:sldId id="409" r:id="rId59"/>
    <p:sldId id="1060" r:id="rId60"/>
    <p:sldId id="411" r:id="rId61"/>
    <p:sldId id="412" r:id="rId62"/>
    <p:sldId id="413" r:id="rId63"/>
    <p:sldId id="1062" r:id="rId64"/>
    <p:sldId id="418" r:id="rId65"/>
    <p:sldId id="419" r:id="rId66"/>
    <p:sldId id="420" r:id="rId67"/>
    <p:sldId id="421" r:id="rId68"/>
    <p:sldId id="422" r:id="rId69"/>
    <p:sldId id="423" r:id="rId70"/>
    <p:sldId id="1063" r:id="rId71"/>
    <p:sldId id="425" r:id="rId72"/>
    <p:sldId id="1064" r:id="rId73"/>
    <p:sldId id="427" r:id="rId74"/>
    <p:sldId id="1077" r:id="rId75"/>
    <p:sldId id="1078" r:id="rId76"/>
    <p:sldId id="430" r:id="rId77"/>
    <p:sldId id="1079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1" r:id="rId87"/>
    <p:sldId id="1080" r:id="rId88"/>
    <p:sldId id="1081" r:id="rId89"/>
    <p:sldId id="1065" r:id="rId90"/>
    <p:sldId id="1082" r:id="rId91"/>
    <p:sldId id="1066" r:id="rId92"/>
    <p:sldId id="1067" r:id="rId93"/>
    <p:sldId id="1068" r:id="rId94"/>
    <p:sldId id="1069" r:id="rId95"/>
    <p:sldId id="1070" r:id="rId96"/>
    <p:sldId id="1071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7" r:id="rId106"/>
    <p:sldId id="458" r:id="rId107"/>
    <p:sldId id="459" r:id="rId108"/>
    <p:sldId id="460" r:id="rId109"/>
    <p:sldId id="1094" r:id="rId110"/>
    <p:sldId id="1083" r:id="rId111"/>
    <p:sldId id="973" r:id="rId112"/>
    <p:sldId id="1089" r:id="rId113"/>
    <p:sldId id="1008" r:id="rId114"/>
    <p:sldId id="1090" r:id="rId115"/>
    <p:sldId id="1091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F6BA0-DF1A-4C09-A5ED-01AF562948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F9BBE958-2BDD-4BCE-916D-6CD94170375A}">
      <dgm:prSet phldrT="[Text]"/>
      <dgm:spPr/>
      <dgm:t>
        <a:bodyPr/>
        <a:lstStyle/>
        <a:p>
          <a:r>
            <a: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gm:t>
    </dgm:pt>
    <dgm:pt modelId="{9934BFBA-1235-431F-9989-37518D41AF53}" type="parTrans" cxnId="{D81EC2EB-DB9A-448B-85B9-2118CCD1F7A6}">
      <dgm:prSet/>
      <dgm:spPr/>
      <dgm:t>
        <a:bodyPr/>
        <a:lstStyle/>
        <a:p>
          <a:endParaRPr lang="en-US"/>
        </a:p>
      </dgm:t>
    </dgm:pt>
    <dgm:pt modelId="{6F75F873-9E29-4D0C-9F1F-DCE9C5DC24AB}" type="sibTrans" cxnId="{D81EC2EB-DB9A-448B-85B9-2118CCD1F7A6}">
      <dgm:prSet/>
      <dgm:spPr/>
      <dgm:t>
        <a:bodyPr/>
        <a:lstStyle/>
        <a:p>
          <a:endParaRPr lang="en-US"/>
        </a:p>
      </dgm:t>
    </dgm:pt>
    <dgm:pt modelId="{9A075999-AE76-4871-A37C-1BA8231F94D5}">
      <dgm:prSet phldrT="[Text]"/>
      <dgm:spPr/>
      <dgm:t>
        <a:bodyPr/>
        <a:lstStyle/>
        <a:p>
          <a:r>
            <a: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gm:t>
    </dgm:pt>
    <dgm:pt modelId="{3E4D8850-0497-4417-AA10-7BCF37E059F3}" type="parTrans" cxnId="{0ABB04D2-A10C-4A0F-951F-633443EEE5C4}">
      <dgm:prSet/>
      <dgm:spPr/>
      <dgm:t>
        <a:bodyPr/>
        <a:lstStyle/>
        <a:p>
          <a:endParaRPr lang="en-US"/>
        </a:p>
      </dgm:t>
    </dgm:pt>
    <dgm:pt modelId="{CA702084-33A8-4CA6-9543-8CD8E75AEF90}" type="sibTrans" cxnId="{0ABB04D2-A10C-4A0F-951F-633443EEE5C4}">
      <dgm:prSet/>
      <dgm:spPr/>
      <dgm:t>
        <a:bodyPr/>
        <a:lstStyle/>
        <a:p>
          <a:endParaRPr lang="en-US"/>
        </a:p>
      </dgm:t>
    </dgm:pt>
    <dgm:pt modelId="{421C3224-906A-4A12-A609-03EBB656070A}">
      <dgm:prSet phldrT="[Text]"/>
      <dgm:spPr/>
      <dgm:t>
        <a:bodyPr/>
        <a:lstStyle/>
        <a:p>
          <a:r>
            <a:rPr lang="en-US" b="1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gm:t>
    </dgm:pt>
    <dgm:pt modelId="{09AA20C2-D797-448E-A75C-02FE47F158C1}" type="parTrans" cxnId="{7D58CA8D-1EBF-4B66-B15C-D1773E59AA68}">
      <dgm:prSet/>
      <dgm:spPr/>
      <dgm:t>
        <a:bodyPr/>
        <a:lstStyle/>
        <a:p>
          <a:endParaRPr lang="en-US"/>
        </a:p>
      </dgm:t>
    </dgm:pt>
    <dgm:pt modelId="{8E49660B-F4E6-41BC-A7C1-786F683769FC}" type="sibTrans" cxnId="{7D58CA8D-1EBF-4B66-B15C-D1773E59AA68}">
      <dgm:prSet/>
      <dgm:spPr/>
      <dgm:t>
        <a:bodyPr/>
        <a:lstStyle/>
        <a:p>
          <a:endParaRPr lang="en-US"/>
        </a:p>
      </dgm:t>
    </dgm:pt>
    <dgm:pt modelId="{21EFE965-277C-477E-BC0E-37C68B8BDE39}" type="pres">
      <dgm:prSet presAssocID="{B0BF6BA0-DF1A-4C09-A5ED-01AF56294851}" presName="outerComposite" presStyleCnt="0">
        <dgm:presLayoutVars>
          <dgm:chMax val="5"/>
          <dgm:dir/>
          <dgm:resizeHandles val="exact"/>
        </dgm:presLayoutVars>
      </dgm:prSet>
      <dgm:spPr/>
    </dgm:pt>
    <dgm:pt modelId="{80046494-5B3B-44A5-B877-CD62859D10AF}" type="pres">
      <dgm:prSet presAssocID="{B0BF6BA0-DF1A-4C09-A5ED-01AF56294851}" presName="dummyMaxCanvas" presStyleCnt="0">
        <dgm:presLayoutVars/>
      </dgm:prSet>
      <dgm:spPr/>
    </dgm:pt>
    <dgm:pt modelId="{C864986E-69C5-404D-84A7-9916241E54EA}" type="pres">
      <dgm:prSet presAssocID="{B0BF6BA0-DF1A-4C09-A5ED-01AF56294851}" presName="ThreeNodes_1" presStyleLbl="node1" presStyleIdx="0" presStyleCnt="3">
        <dgm:presLayoutVars>
          <dgm:bulletEnabled val="1"/>
        </dgm:presLayoutVars>
      </dgm:prSet>
      <dgm:spPr/>
    </dgm:pt>
    <dgm:pt modelId="{F7B9591B-BF71-45C0-87BF-A56087E631E7}" type="pres">
      <dgm:prSet presAssocID="{B0BF6BA0-DF1A-4C09-A5ED-01AF56294851}" presName="ThreeNodes_2" presStyleLbl="node1" presStyleIdx="1" presStyleCnt="3">
        <dgm:presLayoutVars>
          <dgm:bulletEnabled val="1"/>
        </dgm:presLayoutVars>
      </dgm:prSet>
      <dgm:spPr/>
    </dgm:pt>
    <dgm:pt modelId="{D6D7981D-41C5-453B-A40C-D1D367B30241}" type="pres">
      <dgm:prSet presAssocID="{B0BF6BA0-DF1A-4C09-A5ED-01AF56294851}" presName="ThreeNodes_3" presStyleLbl="node1" presStyleIdx="2" presStyleCnt="3">
        <dgm:presLayoutVars>
          <dgm:bulletEnabled val="1"/>
        </dgm:presLayoutVars>
      </dgm:prSet>
      <dgm:spPr/>
    </dgm:pt>
    <dgm:pt modelId="{5AD25E4A-E3DE-4D13-B91A-0600634CF2D8}" type="pres">
      <dgm:prSet presAssocID="{B0BF6BA0-DF1A-4C09-A5ED-01AF56294851}" presName="ThreeConn_1-2" presStyleLbl="fgAccFollowNode1" presStyleIdx="0" presStyleCnt="2">
        <dgm:presLayoutVars>
          <dgm:bulletEnabled val="1"/>
        </dgm:presLayoutVars>
      </dgm:prSet>
      <dgm:spPr/>
    </dgm:pt>
    <dgm:pt modelId="{B73C9834-1F71-4B5B-B846-74A99BE61DED}" type="pres">
      <dgm:prSet presAssocID="{B0BF6BA0-DF1A-4C09-A5ED-01AF56294851}" presName="ThreeConn_2-3" presStyleLbl="fgAccFollowNode1" presStyleIdx="1" presStyleCnt="2">
        <dgm:presLayoutVars>
          <dgm:bulletEnabled val="1"/>
        </dgm:presLayoutVars>
      </dgm:prSet>
      <dgm:spPr/>
    </dgm:pt>
    <dgm:pt modelId="{807CDE1D-A370-479D-9981-15E7B691D490}" type="pres">
      <dgm:prSet presAssocID="{B0BF6BA0-DF1A-4C09-A5ED-01AF56294851}" presName="ThreeNodes_1_text" presStyleLbl="node1" presStyleIdx="2" presStyleCnt="3">
        <dgm:presLayoutVars>
          <dgm:bulletEnabled val="1"/>
        </dgm:presLayoutVars>
      </dgm:prSet>
      <dgm:spPr/>
    </dgm:pt>
    <dgm:pt modelId="{8DE17C41-93C3-43B4-BDF6-2A4EA3BE8A92}" type="pres">
      <dgm:prSet presAssocID="{B0BF6BA0-DF1A-4C09-A5ED-01AF56294851}" presName="ThreeNodes_2_text" presStyleLbl="node1" presStyleIdx="2" presStyleCnt="3">
        <dgm:presLayoutVars>
          <dgm:bulletEnabled val="1"/>
        </dgm:presLayoutVars>
      </dgm:prSet>
      <dgm:spPr/>
    </dgm:pt>
    <dgm:pt modelId="{8C2E8285-0EAE-4B9C-8C4D-9CD288E47F56}" type="pres">
      <dgm:prSet presAssocID="{B0BF6BA0-DF1A-4C09-A5ED-01AF5629485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3EB90E-31CD-4CC2-9EB6-7F73949E0BD7}" type="presOf" srcId="{F9BBE958-2BDD-4BCE-916D-6CD94170375A}" destId="{C864986E-69C5-404D-84A7-9916241E54EA}" srcOrd="0" destOrd="0" presId="urn:microsoft.com/office/officeart/2005/8/layout/vProcess5"/>
    <dgm:cxn modelId="{DD454419-8676-4E33-8EBC-12119471BE89}" type="presOf" srcId="{421C3224-906A-4A12-A609-03EBB656070A}" destId="{D6D7981D-41C5-453B-A40C-D1D367B30241}" srcOrd="0" destOrd="0" presId="urn:microsoft.com/office/officeart/2005/8/layout/vProcess5"/>
    <dgm:cxn modelId="{598A922A-A7B4-4EF8-A827-BCDE57F409C3}" type="presOf" srcId="{F9BBE958-2BDD-4BCE-916D-6CD94170375A}" destId="{807CDE1D-A370-479D-9981-15E7B691D490}" srcOrd="1" destOrd="0" presId="urn:microsoft.com/office/officeart/2005/8/layout/vProcess5"/>
    <dgm:cxn modelId="{56C05531-7B91-4431-BDC4-00131EEBC415}" type="presOf" srcId="{9A075999-AE76-4871-A37C-1BA8231F94D5}" destId="{8DE17C41-93C3-43B4-BDF6-2A4EA3BE8A92}" srcOrd="1" destOrd="0" presId="urn:microsoft.com/office/officeart/2005/8/layout/vProcess5"/>
    <dgm:cxn modelId="{AF0DCD34-7FDF-4B84-B109-4E583B4F9C16}" type="presOf" srcId="{CA702084-33A8-4CA6-9543-8CD8E75AEF90}" destId="{B73C9834-1F71-4B5B-B846-74A99BE61DED}" srcOrd="0" destOrd="0" presId="urn:microsoft.com/office/officeart/2005/8/layout/vProcess5"/>
    <dgm:cxn modelId="{00142B5D-705C-43CF-B5BD-94FC1B29FF92}" type="presOf" srcId="{6F75F873-9E29-4D0C-9F1F-DCE9C5DC24AB}" destId="{5AD25E4A-E3DE-4D13-B91A-0600634CF2D8}" srcOrd="0" destOrd="0" presId="urn:microsoft.com/office/officeart/2005/8/layout/vProcess5"/>
    <dgm:cxn modelId="{836ECC4B-800B-451C-9427-201229852FB4}" type="presOf" srcId="{9A075999-AE76-4871-A37C-1BA8231F94D5}" destId="{F7B9591B-BF71-45C0-87BF-A56087E631E7}" srcOrd="0" destOrd="0" presId="urn:microsoft.com/office/officeart/2005/8/layout/vProcess5"/>
    <dgm:cxn modelId="{7D58CA8D-1EBF-4B66-B15C-D1773E59AA68}" srcId="{B0BF6BA0-DF1A-4C09-A5ED-01AF56294851}" destId="{421C3224-906A-4A12-A609-03EBB656070A}" srcOrd="2" destOrd="0" parTransId="{09AA20C2-D797-448E-A75C-02FE47F158C1}" sibTransId="{8E49660B-F4E6-41BC-A7C1-786F683769FC}"/>
    <dgm:cxn modelId="{B21D52B8-C8A8-4EF1-B120-89305F5BED7E}" type="presOf" srcId="{421C3224-906A-4A12-A609-03EBB656070A}" destId="{8C2E8285-0EAE-4B9C-8C4D-9CD288E47F56}" srcOrd="1" destOrd="0" presId="urn:microsoft.com/office/officeart/2005/8/layout/vProcess5"/>
    <dgm:cxn modelId="{0ABB04D2-A10C-4A0F-951F-633443EEE5C4}" srcId="{B0BF6BA0-DF1A-4C09-A5ED-01AF56294851}" destId="{9A075999-AE76-4871-A37C-1BA8231F94D5}" srcOrd="1" destOrd="0" parTransId="{3E4D8850-0497-4417-AA10-7BCF37E059F3}" sibTransId="{CA702084-33A8-4CA6-9543-8CD8E75AEF90}"/>
    <dgm:cxn modelId="{D81EC2EB-DB9A-448B-85B9-2118CCD1F7A6}" srcId="{B0BF6BA0-DF1A-4C09-A5ED-01AF56294851}" destId="{F9BBE958-2BDD-4BCE-916D-6CD94170375A}" srcOrd="0" destOrd="0" parTransId="{9934BFBA-1235-431F-9989-37518D41AF53}" sibTransId="{6F75F873-9E29-4D0C-9F1F-DCE9C5DC24AB}"/>
    <dgm:cxn modelId="{FABF27F6-F76E-4453-9471-962BC633E1AA}" type="presOf" srcId="{B0BF6BA0-DF1A-4C09-A5ED-01AF56294851}" destId="{21EFE965-277C-477E-BC0E-37C68B8BDE39}" srcOrd="0" destOrd="0" presId="urn:microsoft.com/office/officeart/2005/8/layout/vProcess5"/>
    <dgm:cxn modelId="{412F67EB-3150-4F61-80BE-54061EEF6E50}" type="presParOf" srcId="{21EFE965-277C-477E-BC0E-37C68B8BDE39}" destId="{80046494-5B3B-44A5-B877-CD62859D10AF}" srcOrd="0" destOrd="0" presId="urn:microsoft.com/office/officeart/2005/8/layout/vProcess5"/>
    <dgm:cxn modelId="{03745D3B-F790-4505-B508-0A102AE23BC4}" type="presParOf" srcId="{21EFE965-277C-477E-BC0E-37C68B8BDE39}" destId="{C864986E-69C5-404D-84A7-9916241E54EA}" srcOrd="1" destOrd="0" presId="urn:microsoft.com/office/officeart/2005/8/layout/vProcess5"/>
    <dgm:cxn modelId="{07BD80B9-526C-4EE6-8810-4CB59F20069E}" type="presParOf" srcId="{21EFE965-277C-477E-BC0E-37C68B8BDE39}" destId="{F7B9591B-BF71-45C0-87BF-A56087E631E7}" srcOrd="2" destOrd="0" presId="urn:microsoft.com/office/officeart/2005/8/layout/vProcess5"/>
    <dgm:cxn modelId="{6D52A13D-2DF2-424B-85E6-3E72F2AB0DAA}" type="presParOf" srcId="{21EFE965-277C-477E-BC0E-37C68B8BDE39}" destId="{D6D7981D-41C5-453B-A40C-D1D367B30241}" srcOrd="3" destOrd="0" presId="urn:microsoft.com/office/officeart/2005/8/layout/vProcess5"/>
    <dgm:cxn modelId="{8DEAEE86-0BA7-4C5B-8118-E52D914AC2F3}" type="presParOf" srcId="{21EFE965-277C-477E-BC0E-37C68B8BDE39}" destId="{5AD25E4A-E3DE-4D13-B91A-0600634CF2D8}" srcOrd="4" destOrd="0" presId="urn:microsoft.com/office/officeart/2005/8/layout/vProcess5"/>
    <dgm:cxn modelId="{2653D705-2040-4368-80FC-328B653C1AB6}" type="presParOf" srcId="{21EFE965-277C-477E-BC0E-37C68B8BDE39}" destId="{B73C9834-1F71-4B5B-B846-74A99BE61DED}" srcOrd="5" destOrd="0" presId="urn:microsoft.com/office/officeart/2005/8/layout/vProcess5"/>
    <dgm:cxn modelId="{404C55D7-8224-4D18-8123-F251109883DA}" type="presParOf" srcId="{21EFE965-277C-477E-BC0E-37C68B8BDE39}" destId="{807CDE1D-A370-479D-9981-15E7B691D490}" srcOrd="6" destOrd="0" presId="urn:microsoft.com/office/officeart/2005/8/layout/vProcess5"/>
    <dgm:cxn modelId="{788EE5FF-2CEB-4F48-A55F-F1BF73C2188E}" type="presParOf" srcId="{21EFE965-277C-477E-BC0E-37C68B8BDE39}" destId="{8DE17C41-93C3-43B4-BDF6-2A4EA3BE8A92}" srcOrd="7" destOrd="0" presId="urn:microsoft.com/office/officeart/2005/8/layout/vProcess5"/>
    <dgm:cxn modelId="{0F64B18F-C424-49B9-AE6D-9B0FC918799D}" type="presParOf" srcId="{21EFE965-277C-477E-BC0E-37C68B8BDE39}" destId="{8C2E8285-0EAE-4B9C-8C4D-9CD288E47F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986E-69C5-404D-84A7-9916241E54EA}">
      <dsp:nvSpPr>
        <dsp:cNvPr id="0" name=""/>
        <dsp:cNvSpPr/>
      </dsp:nvSpPr>
      <dsp:spPr>
        <a:xfrm>
          <a:off x="0" y="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sp:txBody>
      <dsp:txXfrm>
        <a:off x="14550" y="14550"/>
        <a:ext cx="2016491" cy="467674"/>
      </dsp:txXfrm>
    </dsp:sp>
    <dsp:sp modelId="{F7B9591B-BF71-45C0-87BF-A56087E631E7}">
      <dsp:nvSpPr>
        <dsp:cNvPr id="0" name=""/>
        <dsp:cNvSpPr/>
      </dsp:nvSpPr>
      <dsp:spPr>
        <a:xfrm>
          <a:off x="225224" y="57957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sp:txBody>
      <dsp:txXfrm>
        <a:off x="239774" y="594120"/>
        <a:ext cx="1975321" cy="467674"/>
      </dsp:txXfrm>
    </dsp:sp>
    <dsp:sp modelId="{D6D7981D-41C5-453B-A40C-D1D367B30241}">
      <dsp:nvSpPr>
        <dsp:cNvPr id="0" name=""/>
        <dsp:cNvSpPr/>
      </dsp:nvSpPr>
      <dsp:spPr>
        <a:xfrm>
          <a:off x="450449" y="1159141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sp:txBody>
      <dsp:txXfrm>
        <a:off x="464999" y="1173691"/>
        <a:ext cx="1975321" cy="467674"/>
      </dsp:txXfrm>
    </dsp:sp>
    <dsp:sp modelId="{5AD25E4A-E3DE-4D13-B91A-0600634CF2D8}">
      <dsp:nvSpPr>
        <dsp:cNvPr id="0" name=""/>
        <dsp:cNvSpPr/>
      </dsp:nvSpPr>
      <dsp:spPr>
        <a:xfrm>
          <a:off x="2229646" y="376720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02299" y="376720"/>
        <a:ext cx="177597" cy="242985"/>
      </dsp:txXfrm>
    </dsp:sp>
    <dsp:sp modelId="{B73C9834-1F71-4B5B-B846-74A99BE61DED}">
      <dsp:nvSpPr>
        <dsp:cNvPr id="0" name=""/>
        <dsp:cNvSpPr/>
      </dsp:nvSpPr>
      <dsp:spPr>
        <a:xfrm>
          <a:off x="2454871" y="952979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27524" y="952979"/>
        <a:ext cx="177597" cy="24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0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4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7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4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17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5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3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3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0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9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0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07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8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2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8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70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2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60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3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6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6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9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9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52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9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3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9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04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0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3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60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2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86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22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3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4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65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543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1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18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749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6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77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1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7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75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0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72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64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2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2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1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38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05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02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79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8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2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8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game/pyga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sdl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NUL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19</a:t>
              </a:r>
            </a:p>
            <a:p>
              <a:pPr algn="ctr"/>
              <a:r>
                <a:rPr lang="en-US" dirty="0"/>
                <a:t>Dynamical Systems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43" y="2322023"/>
            <a:ext cx="3330312" cy="32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673600" y="2394858"/>
            <a:ext cx="3680278" cy="1200329"/>
            <a:chOff x="4673600" y="2394858"/>
            <a:chExt cx="3680278" cy="120032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673600" y="2772229"/>
              <a:ext cx="486229" cy="3048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9421" y="2394858"/>
              <a:ext cx="173445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output of each iteration becomes the new input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954" y="1468581"/>
            <a:ext cx="2369303" cy="1303648"/>
            <a:chOff x="685954" y="1468581"/>
            <a:chExt cx="2369303" cy="130364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265769" y="2087111"/>
              <a:ext cx="789488" cy="6851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fixed</a:t>
                  </a:r>
                  <a:r>
                    <a:rPr lang="en-US" dirty="0"/>
                    <a:t> value for x: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11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85954" y="2772229"/>
            <a:ext cx="3269189" cy="1600466"/>
            <a:chOff x="685954" y="2772229"/>
            <a:chExt cx="3269189" cy="160046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265769" y="2772229"/>
              <a:ext cx="1689374" cy="10186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random</a:t>
                  </a:r>
                  <a:r>
                    <a:rPr lang="en-US" dirty="0"/>
                    <a:t> initial value for 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5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923917" y="4229745"/>
            <a:ext cx="2429961" cy="1873600"/>
            <a:chOff x="5923917" y="4229745"/>
            <a:chExt cx="2429961" cy="18736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 flipV="1">
              <a:off x="5923917" y="4229745"/>
              <a:ext cx="1035684" cy="58899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421" y="4626017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</a:t>
              </a:r>
              <a:r>
                <a:rPr lang="en-US" b="1" dirty="0"/>
                <a:t>single</a:t>
              </a:r>
              <a:r>
                <a:rPr lang="en-US" dirty="0"/>
                <a:t> period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9FA54-155F-4470-B2AD-63C6E9EB0DB9}"/>
              </a:ext>
            </a:extLst>
          </p:cNvPr>
          <p:cNvCxnSpPr/>
          <p:nvPr/>
        </p:nvCxnSpPr>
        <p:spPr>
          <a:xfrm flipH="1">
            <a:off x="4673599" y="30770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F73087-2D47-4869-85F0-69435A7A2288}"/>
              </a:ext>
            </a:extLst>
          </p:cNvPr>
          <p:cNvCxnSpPr/>
          <p:nvPr/>
        </p:nvCxnSpPr>
        <p:spPr>
          <a:xfrm flipH="1">
            <a:off x="4673599" y="3386745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963A33-6050-49CD-ABBF-B6B64F186EF6}"/>
              </a:ext>
            </a:extLst>
          </p:cNvPr>
          <p:cNvCxnSpPr/>
          <p:nvPr/>
        </p:nvCxnSpPr>
        <p:spPr>
          <a:xfrm flipH="1">
            <a:off x="4702630" y="36866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44685-083D-4E3B-903A-45B69465EF30}"/>
              </a:ext>
            </a:extLst>
          </p:cNvPr>
          <p:cNvCxnSpPr/>
          <p:nvPr/>
        </p:nvCxnSpPr>
        <p:spPr>
          <a:xfrm flipH="1">
            <a:off x="4702629" y="3999252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31" y="1726882"/>
            <a:ext cx="2925838" cy="292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Guggenheim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6" y="1721485"/>
            <a:ext cx="2931235" cy="293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278113"/>
            <a:ext cx="2925838" cy="2925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30" y="3278113"/>
            <a:ext cx="2994520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5" y="1496471"/>
            <a:ext cx="7232670" cy="48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55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7" y="1616526"/>
            <a:ext cx="6399833" cy="45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3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Genesis Effect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71564"/>
            <a:ext cx="4018666" cy="302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1" y="2382823"/>
            <a:ext cx="4795420" cy="3355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222" y="3095961"/>
            <a:ext cx="5069784" cy="3153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32" y="1316874"/>
            <a:ext cx="1438537" cy="110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8460" y="2420329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1982</a:t>
            </a:r>
            <a:r>
              <a:rPr lang="en-US" dirty="0"/>
              <a:t> – Oscar for Special Effects</a:t>
            </a:r>
          </a:p>
        </p:txBody>
      </p:sp>
    </p:spTree>
    <p:extLst>
      <p:ext uri="{BB962C8B-B14F-4D97-AF65-F5344CB8AC3E}">
        <p14:creationId xmlns:p14="http://schemas.microsoft.com/office/powerpoint/2010/main" val="33709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If Fractals Look Natural…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630" y="1982931"/>
            <a:ext cx="6140740" cy="36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… is Mother Nature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inherently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Fractal?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96" y="1343335"/>
            <a:ext cx="6892608" cy="516945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F46199-DBA2-48CE-AB00-F1A3370D2171}"/>
              </a:ext>
            </a:extLst>
          </p:cNvPr>
          <p:cNvSpPr/>
          <p:nvPr/>
        </p:nvSpPr>
        <p:spPr>
          <a:xfrm>
            <a:off x="6148223" y="2879621"/>
            <a:ext cx="2418746" cy="1231491"/>
          </a:xfrm>
          <a:prstGeom prst="wedgeRectCallout">
            <a:avLst>
              <a:gd name="adj1" fmla="val -78783"/>
              <a:gd name="adj2" fmla="val 24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image was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entirely</a:t>
            </a:r>
            <a:r>
              <a:rPr lang="en-US" dirty="0"/>
              <a:t> computer generated using fractal geometry</a:t>
            </a:r>
          </a:p>
        </p:txBody>
      </p:sp>
    </p:spTree>
    <p:extLst>
      <p:ext uri="{BB962C8B-B14F-4D97-AF65-F5344CB8AC3E}">
        <p14:creationId xmlns:p14="http://schemas.microsoft.com/office/powerpoint/2010/main" val="54304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54" y="1535771"/>
            <a:ext cx="6016996" cy="5003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2" y="1906024"/>
            <a:ext cx="8074396" cy="39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0" y="1605365"/>
            <a:ext cx="2964666" cy="470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2" y="2493696"/>
            <a:ext cx="5105633" cy="2668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9" y="1605365"/>
            <a:ext cx="7662882" cy="47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92" y="219439"/>
            <a:ext cx="7461616" cy="6419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6" y="2919287"/>
            <a:ext cx="7070448" cy="1019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7011" y="3212432"/>
            <a:ext cx="2743200" cy="21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66506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342743" y="2333050"/>
            <a:ext cx="2236106" cy="2108321"/>
            <a:chOff x="6342743" y="2333050"/>
            <a:chExt cx="2236106" cy="21083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42743" y="3955143"/>
              <a:ext cx="1320800" cy="4862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4392" y="2333050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period of </a:t>
              </a:r>
              <a:r>
                <a:rPr lang="en-US" b="1" dirty="0"/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322576"/>
            <a:ext cx="3335356" cy="326440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47047" y="2808514"/>
            <a:ext cx="2586439" cy="802239"/>
            <a:chOff x="447047" y="2808514"/>
            <a:chExt cx="2586439" cy="80223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08514"/>
              <a:ext cx="733878" cy="47907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3.4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5" t="-1786" r="-1031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F44C6-3F3E-418F-BA70-6F63529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18" y="1785848"/>
            <a:ext cx="3701632" cy="3824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67E4A-40E5-4208-9BCE-E4B1C52738A3}"/>
              </a:ext>
            </a:extLst>
          </p:cNvPr>
          <p:cNvSpPr/>
          <p:nvPr/>
        </p:nvSpPr>
        <p:spPr>
          <a:xfrm>
            <a:off x="706048" y="4561599"/>
            <a:ext cx="3725432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915B9-052A-4A8D-92AD-D7F6FC6FE106}"/>
              </a:ext>
            </a:extLst>
          </p:cNvPr>
          <p:cNvCxnSpPr>
            <a:cxnSpLocks/>
          </p:cNvCxnSpPr>
          <p:nvPr/>
        </p:nvCxnSpPr>
        <p:spPr>
          <a:xfrm flipV="1">
            <a:off x="7581766" y="3749747"/>
            <a:ext cx="0" cy="8794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EFF01-F536-4CAB-8B6A-EBC26712DB8B}"/>
              </a:ext>
            </a:extLst>
          </p:cNvPr>
          <p:cNvSpPr txBox="1"/>
          <p:nvPr/>
        </p:nvSpPr>
        <p:spPr>
          <a:xfrm>
            <a:off x="7362398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❷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A8981-B095-46EF-A324-311B663E65CE}"/>
              </a:ext>
            </a:extLst>
          </p:cNvPr>
          <p:cNvCxnSpPr>
            <a:cxnSpLocks/>
          </p:cNvCxnSpPr>
          <p:nvPr/>
        </p:nvCxnSpPr>
        <p:spPr>
          <a:xfrm>
            <a:off x="5764212" y="2823655"/>
            <a:ext cx="9096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504B77-AB44-4B93-B2B8-BDC4357EF6EE}"/>
              </a:ext>
            </a:extLst>
          </p:cNvPr>
          <p:cNvSpPr txBox="1"/>
          <p:nvPr/>
        </p:nvSpPr>
        <p:spPr>
          <a:xfrm>
            <a:off x="5468461" y="2638989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❸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687CAA-973B-4A01-A57C-944F940E7AC6}"/>
              </a:ext>
            </a:extLst>
          </p:cNvPr>
          <p:cNvCxnSpPr>
            <a:cxnSpLocks/>
          </p:cNvCxnSpPr>
          <p:nvPr/>
        </p:nvCxnSpPr>
        <p:spPr>
          <a:xfrm flipV="1">
            <a:off x="5774531" y="3749747"/>
            <a:ext cx="899319" cy="9032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A88117-BCA7-4A81-AA28-C35269B2222A}"/>
              </a:ext>
            </a:extLst>
          </p:cNvPr>
          <p:cNvSpPr txBox="1"/>
          <p:nvPr/>
        </p:nvSpPr>
        <p:spPr>
          <a:xfrm>
            <a:off x="5478780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❶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7BA5375-14B4-4D77-82A8-9F5A2A000E54}"/>
              </a:ext>
            </a:extLst>
          </p:cNvPr>
          <p:cNvSpPr/>
          <p:nvPr/>
        </p:nvSpPr>
        <p:spPr>
          <a:xfrm>
            <a:off x="6394012" y="5481302"/>
            <a:ext cx="1902662" cy="653870"/>
          </a:xfrm>
          <a:prstGeom prst="wedgeRoundRectCallout">
            <a:avLst>
              <a:gd name="adj1" fmla="val -40441"/>
              <a:gd name="adj2" fmla="val -137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is the image speckled?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F6689-9189-4EBC-893C-6D8740BF7121}"/>
              </a:ext>
            </a:extLst>
          </p:cNvPr>
          <p:cNvSpPr txBox="1"/>
          <p:nvPr/>
        </p:nvSpPr>
        <p:spPr>
          <a:xfrm>
            <a:off x="7181722" y="2362496"/>
            <a:ext cx="85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(4, 4)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B6982-EBC8-44F8-9EDF-BDE05EE7F823}"/>
              </a:ext>
            </a:extLst>
          </p:cNvPr>
          <p:cNvSpPr txBox="1"/>
          <p:nvPr/>
        </p:nvSpPr>
        <p:spPr>
          <a:xfrm>
            <a:off x="5127016" y="476021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(0, 0)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282DD3-9DE0-5DF6-55AC-87CA25FF3C39}"/>
              </a:ext>
            </a:extLst>
          </p:cNvPr>
          <p:cNvSpPr/>
          <p:nvPr/>
        </p:nvSpPr>
        <p:spPr>
          <a:xfrm>
            <a:off x="706048" y="3169374"/>
            <a:ext cx="2501847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33DD8-09C4-92B9-D2A5-024B1ACA0B75}"/>
              </a:ext>
            </a:extLst>
          </p:cNvPr>
          <p:cNvCxnSpPr>
            <a:cxnSpLocks/>
          </p:cNvCxnSpPr>
          <p:nvPr/>
        </p:nvCxnSpPr>
        <p:spPr>
          <a:xfrm flipV="1">
            <a:off x="2228069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7954B2-68AA-872D-EFB1-56CCD6AC574C}"/>
              </a:ext>
            </a:extLst>
          </p:cNvPr>
          <p:cNvCxnSpPr>
            <a:cxnSpLocks/>
          </p:cNvCxnSpPr>
          <p:nvPr/>
        </p:nvCxnSpPr>
        <p:spPr>
          <a:xfrm flipV="1">
            <a:off x="2695262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87C8C2-CA6D-4146-E6E5-EA1F531999B1}"/>
              </a:ext>
            </a:extLst>
          </p:cNvPr>
          <p:cNvCxnSpPr>
            <a:cxnSpLocks/>
          </p:cNvCxnSpPr>
          <p:nvPr/>
        </p:nvCxnSpPr>
        <p:spPr>
          <a:xfrm flipV="1">
            <a:off x="3162455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/>
      <p:bldP spid="22" grpId="0"/>
      <p:bldP spid="23" grpId="0" animBg="1"/>
      <p:bldP spid="24" grpId="0"/>
      <p:bldP spid="25" grpId="0"/>
      <p:bldP spid="2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dynamical system </a:t>
            </a:r>
            <a:r>
              <a:rPr lang="en-US" sz="2400" dirty="0"/>
              <a:t>is composed of one or more equations that are iterated repeatedly. We can analyze the trajectory, orbit, and escape 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Many dynamical systems exhibit </a:t>
            </a:r>
            <a:r>
              <a:rPr lang="en-US" sz="2000" b="1" dirty="0">
                <a:solidFill>
                  <a:srgbClr val="FF0000"/>
                </a:solidFill>
              </a:rPr>
              <a:t>bifurcation</a:t>
            </a:r>
            <a:r>
              <a:rPr lang="en-US" sz="2000" dirty="0"/>
              <a:t>, also called period doubling, that may eventually lead the system to </a:t>
            </a:r>
            <a:r>
              <a:rPr lang="en-US" sz="2000" b="1" dirty="0">
                <a:solidFill>
                  <a:srgbClr val="FF0000"/>
                </a:solidFill>
              </a:rPr>
              <a:t>chaos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Dynamical systems may display stable or semi-stable </a:t>
            </a:r>
            <a:r>
              <a:rPr lang="en-US" sz="2000" b="1" dirty="0">
                <a:solidFill>
                  <a:srgbClr val="FF0000"/>
                </a:solidFill>
              </a:rPr>
              <a:t>strange attractors</a:t>
            </a:r>
            <a:r>
              <a:rPr lang="en-US" sz="2000" dirty="0"/>
              <a:t>, which can result in long sequences of values repeating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Mandelbrot Set </a:t>
            </a:r>
            <a:r>
              <a:rPr lang="en-US" sz="2400" dirty="0"/>
              <a:t>displays an unexpected and massive degree of self-similarity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Self-similarity preserved over ever decreasing scale leads to mathematical objects with fractional dimensions (</a:t>
            </a:r>
            <a:r>
              <a:rPr lang="en-US" sz="2000" b="1" dirty="0">
                <a:solidFill>
                  <a:srgbClr val="FF0000"/>
                </a:solidFill>
              </a:rPr>
              <a:t>fractals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7030A0"/>
                </a:solidFill>
              </a:rPr>
              <a:t>Iterated Function System </a:t>
            </a:r>
            <a:r>
              <a:rPr lang="en-US" sz="2400" dirty="0"/>
              <a:t>(IFS) is a set of 2D affine matrices that can rotate, flip, shear, transform images by mapping points from one iteration to the next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Collage Theorem </a:t>
            </a:r>
            <a:r>
              <a:rPr lang="en-US" sz="2400" dirty="0"/>
              <a:t>guarantees that if cover our original image with enough transforms, we will regenerate the original image after the IFS reaches its </a:t>
            </a:r>
            <a:r>
              <a:rPr lang="en-US" sz="2400" b="1" dirty="0">
                <a:solidFill>
                  <a:srgbClr val="0070C0"/>
                </a:solidFill>
              </a:rPr>
              <a:t>stable orbit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beauty buried within the coefficients of a simple set of linear equations - the </a:t>
            </a:r>
            <a:r>
              <a:rPr lang="en-US" sz="2400" b="1" u="sng" dirty="0"/>
              <a:t>entire</a:t>
            </a:r>
            <a:r>
              <a:rPr lang="en-US" sz="2400" dirty="0"/>
              <a:t> Barnsley fern is encoded </a:t>
            </a:r>
            <a:r>
              <a:rPr lang="en-US" sz="2400" b="1" dirty="0">
                <a:solidFill>
                  <a:srgbClr val="FF0000"/>
                </a:solidFill>
              </a:rPr>
              <a:t>into just 24 numbers!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if </a:t>
            </a:r>
            <a:r>
              <a:rPr lang="en-US" sz="2400" b="1" dirty="0"/>
              <a:t>DNA</a:t>
            </a:r>
            <a:r>
              <a:rPr lang="en-US" sz="2400" dirty="0"/>
              <a:t> is Nature’s ultimate </a:t>
            </a:r>
            <a:r>
              <a:rPr lang="en-US" sz="2400" b="1" dirty="0"/>
              <a:t>IFS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ifs_hexagonal.py </a:t>
            </a:r>
            <a:r>
              <a:rPr lang="en-US" sz="2400" dirty="0"/>
              <a:t>that uses an IFS to reproduce an output like this: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CF06-8E49-E6AD-A22F-F46D2CFA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0" y="2700684"/>
            <a:ext cx="3002679" cy="29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/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the IFS base frame is a square measuring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30, 30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l="-517" t="-3974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BAFD2E-F716-B330-655D-E745271C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/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Then the hexagon is centered on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15, 15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blipFill>
                <a:blip r:embed="rId4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/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Make the hexagon have side 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/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 the Cartesian coordinates for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t="-3974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C22008-CCF5-8115-DA09-E41B74AA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E63169-6F8D-6164-E774-3A224FCC6FD7}"/>
              </a:ext>
            </a:extLst>
          </p:cNvPr>
          <p:cNvSpPr txBox="1"/>
          <p:nvPr/>
        </p:nvSpPr>
        <p:spPr>
          <a:xfrm>
            <a:off x="5787623" y="3025128"/>
            <a:ext cx="2363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 these six mappings: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COD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DOE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EOF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FOA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AOB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BOC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03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92946" y="1403512"/>
            <a:ext cx="2340508" cy="2785716"/>
            <a:chOff x="6292946" y="1403512"/>
            <a:chExt cx="2340508" cy="278571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292946" y="2964422"/>
              <a:ext cx="816691" cy="12248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98997" y="1403512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</a:t>
              </a:r>
              <a:r>
                <a:rPr lang="en-US" b="1" dirty="0"/>
                <a:t>again</a:t>
              </a:r>
              <a:r>
                <a:rPr lang="en-US" dirty="0"/>
                <a:t> stable with a period of </a:t>
              </a:r>
              <a:r>
                <a:rPr lang="en-US" b="1" dirty="0"/>
                <a:t>2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7047" y="2815771"/>
            <a:ext cx="3558896" cy="794982"/>
            <a:chOff x="447047" y="2815771"/>
            <a:chExt cx="3558896" cy="7949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15771"/>
              <a:ext cx="1706335" cy="47181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x but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7" t="-1786" r="-2749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322576"/>
            <a:ext cx="3335356" cy="326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is the value of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(the </a:t>
                </a:r>
                <a:r>
                  <a:rPr lang="en-US" b="1" dirty="0"/>
                  <a:t>initial</a:t>
                </a:r>
                <a:r>
                  <a:rPr lang="en-US" dirty="0"/>
                  <a:t> state vector in this dynamical system) that determines the orbital </a:t>
                </a:r>
                <a:r>
                  <a:rPr lang="en-US" u="sng" dirty="0"/>
                  <a:t>period</a:t>
                </a:r>
                <a:r>
                  <a:rPr lang="en-US" dirty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blipFill>
                <a:blip r:embed="rId6"/>
                <a:stretch>
                  <a:fillRect l="-305" t="-588" r="-2134" b="-264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333050"/>
            <a:ext cx="2468335" cy="2079293"/>
            <a:chOff x="6110515" y="2333050"/>
            <a:chExt cx="2468335" cy="20792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610753"/>
              <a:ext cx="1386114" cy="8015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78172" y="2333050"/>
              <a:ext cx="180067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 orbit has a period of </a:t>
              </a:r>
              <a:r>
                <a:rPr lang="en-US" b="1" dirty="0"/>
                <a:t>4</a:t>
              </a:r>
              <a:r>
                <a:rPr lang="en-US" dirty="0"/>
                <a:t> This is called period </a:t>
              </a:r>
              <a:r>
                <a:rPr lang="en-US" b="1" dirty="0"/>
                <a:t>doubling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3.52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15" y="2051058"/>
            <a:ext cx="2803571" cy="447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048256"/>
            <a:ext cx="2472006" cy="2364087"/>
            <a:chOff x="6110515" y="2048256"/>
            <a:chExt cx="2472006" cy="236408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933371"/>
              <a:ext cx="1342571" cy="47897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8064" y="2048256"/>
              <a:ext cx="1734457" cy="17543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there is </a:t>
              </a:r>
              <a:r>
                <a:rPr lang="en-US" b="1" dirty="0"/>
                <a:t>no stable orbit</a:t>
              </a:r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There is </a:t>
              </a:r>
              <a:r>
                <a:rPr lang="en-US" u="sng" dirty="0"/>
                <a:t>no</a:t>
              </a:r>
              <a:r>
                <a:rPr lang="en-US" dirty="0"/>
                <a:t> repetition in the </a:t>
              </a:r>
              <a:r>
                <a:rPr lang="en-US" i="1" dirty="0"/>
                <a:t>sequence</a:t>
              </a:r>
              <a:r>
                <a:rPr lang="en-US" dirty="0"/>
                <a:t> of output values.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4.0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68" y="2048256"/>
            <a:ext cx="2801736" cy="44714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99456" y="4756301"/>
            <a:ext cx="16316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</a:t>
            </a:r>
            <a:r>
              <a:rPr lang="en-US" b="1" dirty="0"/>
              <a:t>chaos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4.0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during each iteration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Screen </a:t>
            </a:r>
            <a:r>
              <a:rPr lang="en-US" sz="3200" b="1" dirty="0">
                <a:solidFill>
                  <a:srgbClr val="FF0000"/>
                </a:solidFill>
              </a:rPr>
              <a:t>Y </a:t>
            </a:r>
            <a:r>
              <a:rPr lang="en-US" sz="3200" dirty="0">
                <a:latin typeface="+mn-lt"/>
              </a:rPr>
              <a:t>vs. World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3200" dirty="0">
                <a:latin typeface="+mn-lt"/>
              </a:rPr>
              <a:t>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0605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screen coordinates, as you move from the </a:t>
            </a:r>
            <a:r>
              <a:rPr lang="en-US" sz="2400" b="1" dirty="0"/>
              <a:t>top</a:t>
            </a:r>
            <a:r>
              <a:rPr lang="en-US" sz="2400" dirty="0"/>
              <a:t> of the screen </a:t>
            </a:r>
            <a:r>
              <a:rPr lang="en-US" sz="2400" i="1" dirty="0"/>
              <a:t>towards</a:t>
            </a:r>
            <a:r>
              <a:rPr lang="en-US" sz="2400" dirty="0"/>
              <a:t> the </a:t>
            </a:r>
            <a:r>
              <a:rPr lang="en-US" sz="2400" b="1" dirty="0"/>
              <a:t>bottom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Y coordinate increases!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the </a:t>
            </a:r>
            <a:r>
              <a:rPr lang="en-US" sz="2400" u="sng" dirty="0"/>
              <a:t>exact opposite</a:t>
            </a:r>
            <a:r>
              <a:rPr lang="en-US" sz="2400" dirty="0"/>
              <a:t> of world (Cartesian)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</a:t>
            </a:r>
            <a:r>
              <a:rPr lang="en-US" sz="2400" dirty="0">
                <a:solidFill>
                  <a:srgbClr val="00B050"/>
                </a:solidFill>
              </a:rPr>
              <a:t>X axis behaves the as expected </a:t>
            </a:r>
            <a:r>
              <a:rPr lang="en-US" sz="2400" dirty="0"/>
              <a:t>between the </a:t>
            </a:r>
            <a:r>
              <a:rPr lang="en-US" sz="2400" b="1" dirty="0"/>
              <a:t>screen</a:t>
            </a:r>
            <a:r>
              <a:rPr lang="en-US" sz="2400" dirty="0"/>
              <a:t> and </a:t>
            </a:r>
            <a:r>
              <a:rPr lang="en-US" sz="2400" b="1" dirty="0"/>
              <a:t>world</a:t>
            </a:r>
            <a:r>
              <a:rPr lang="en-US" sz="2400" dirty="0"/>
              <a:t>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discrepancy will drive you nuts!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06" y="2178415"/>
            <a:ext cx="3819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World Bounding Rectangle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World coordinates are what we use when doing pure math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Screen coordinates are what we have to use when drawing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need a way to </a:t>
            </a:r>
            <a:r>
              <a:rPr lang="en-US" sz="2400" i="1" dirty="0">
                <a:solidFill>
                  <a:srgbClr val="00B050"/>
                </a:solidFill>
              </a:rPr>
              <a:t>map</a:t>
            </a:r>
            <a:r>
              <a:rPr lang="en-US" sz="2400" dirty="0"/>
              <a:t> </a:t>
            </a:r>
            <a:r>
              <a:rPr lang="en-US" sz="2400" b="1" dirty="0"/>
              <a:t>World</a:t>
            </a:r>
            <a:r>
              <a:rPr lang="en-US" sz="2400" dirty="0"/>
              <a:t> X,Y </a:t>
            </a:r>
            <a:r>
              <a:rPr lang="en-US" sz="2400" u="sng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Screen</a:t>
            </a:r>
            <a:r>
              <a:rPr lang="en-US" sz="2400" dirty="0"/>
              <a:t> X,Y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world is framed by a “</a:t>
            </a:r>
            <a:r>
              <a:rPr lang="en-US" sz="2400" b="1" dirty="0"/>
              <a:t>bounding rectangle</a:t>
            </a:r>
            <a:r>
              <a:rPr lang="en-US" sz="2400" dirty="0"/>
              <a:t>” which is conveyed by specifying two points: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world_xmin</a:t>
            </a:r>
            <a:r>
              <a:rPr lang="en-US" sz="2000" dirty="0"/>
              <a:t>, </a:t>
            </a:r>
            <a:r>
              <a:rPr lang="en-US" sz="2000" b="1" dirty="0" err="1"/>
              <a:t>world_ymin</a:t>
            </a:r>
            <a:r>
              <a:rPr lang="en-US" sz="2000" b="1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world_xmax</a:t>
            </a:r>
            <a:r>
              <a:rPr lang="en-US" sz="2000" dirty="0"/>
              <a:t>, </a:t>
            </a:r>
            <a:r>
              <a:rPr lang="en-US" sz="2000" b="1" dirty="0" err="1"/>
              <a:t>world_ymax</a:t>
            </a:r>
            <a:r>
              <a:rPr lang="en-US" sz="2000" b="1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values for all four World variables are </a:t>
            </a:r>
            <a:r>
              <a:rPr lang="en-US" sz="2400" b="1" dirty="0">
                <a:solidFill>
                  <a:srgbClr val="0070C0"/>
                </a:solidFill>
              </a:rPr>
              <a:t>our choice </a:t>
            </a:r>
            <a:r>
              <a:rPr lang="en-US" sz="2400" dirty="0"/>
              <a:t>– they can be as big or as small as we want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E0B02-0C90-4839-A449-BBACD0E7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8"/>
          <a:stretch/>
        </p:blipFill>
        <p:spPr>
          <a:xfrm>
            <a:off x="317715" y="533568"/>
            <a:ext cx="4954406" cy="5921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285" y="533568"/>
            <a:ext cx="3003000" cy="19329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SimpleScreen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Class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489" y="1522143"/>
            <a:ext cx="1136130" cy="16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7814" y="4161794"/>
            <a:ext cx="2118451" cy="488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11B9B-6385-4FD1-B8FE-4A2F242D0EE5}"/>
              </a:ext>
            </a:extLst>
          </p:cNvPr>
          <p:cNvGraphicFramePr/>
          <p:nvPr/>
        </p:nvGraphicFramePr>
        <p:xfrm>
          <a:off x="5823285" y="2993923"/>
          <a:ext cx="3003000" cy="16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01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61441" y="1283915"/>
            <a:ext cx="362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https://github.com/pygame/pygame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937CC-A00E-4BAF-9264-BEB96124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" y="2060405"/>
            <a:ext cx="8400000" cy="3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71961-AB34-48A7-8475-7A2BD080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354" y="3198403"/>
            <a:ext cx="2524411" cy="33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</a:t>
            </a:r>
            <a:r>
              <a:rPr lang="en-US" sz="2400" b="1" dirty="0"/>
              <a:t>Dynamical Systems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Discuss </a:t>
            </a:r>
            <a:r>
              <a:rPr lang="en-US" sz="2000" i="1" dirty="0"/>
              <a:t>Stable Orbits</a:t>
            </a:r>
            <a:r>
              <a:rPr lang="en-US" sz="2000" dirty="0"/>
              <a:t> by graphing the </a:t>
            </a:r>
            <a:r>
              <a:rPr lang="en-US" sz="2000" b="1" dirty="0">
                <a:solidFill>
                  <a:srgbClr val="7030A0"/>
                </a:solidFill>
              </a:rPr>
              <a:t>Logistics Map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</a:t>
            </a:r>
            <a:r>
              <a:rPr lang="en-US" sz="2000" b="1" dirty="0">
                <a:solidFill>
                  <a:srgbClr val="00B050"/>
                </a:solidFill>
              </a:rPr>
              <a:t>Bifurcation</a:t>
            </a:r>
            <a:r>
              <a:rPr lang="en-US" sz="2000" dirty="0"/>
              <a:t> and </a:t>
            </a:r>
            <a:r>
              <a:rPr lang="en-US" sz="2000" b="1" dirty="0"/>
              <a:t>Feigenbaum's Constant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Visualize the </a:t>
            </a:r>
            <a:r>
              <a:rPr lang="en-US" sz="2000" b="1" dirty="0">
                <a:solidFill>
                  <a:srgbClr val="0070C0"/>
                </a:solidFill>
              </a:rPr>
              <a:t>Mandelbrot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2D </a:t>
            </a:r>
            <a:r>
              <a:rPr lang="en-US" sz="2400" b="1" dirty="0">
                <a:solidFill>
                  <a:srgbClr val="FF0000"/>
                </a:solidFill>
              </a:rPr>
              <a:t>Affine</a:t>
            </a:r>
            <a:r>
              <a:rPr lang="en-US" sz="2400" dirty="0"/>
              <a:t> Transformations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Rotation, Translation, Scaling, Reflection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</a:t>
            </a:r>
            <a:r>
              <a:rPr lang="en-US" sz="2000" b="1" dirty="0">
                <a:solidFill>
                  <a:srgbClr val="0070C0"/>
                </a:solidFill>
              </a:rPr>
              <a:t>Transformation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Iterated Function Systems (</a:t>
            </a:r>
            <a:r>
              <a:rPr lang="en-US" sz="2400" b="1" dirty="0"/>
              <a:t>IFS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Draw shapes using a series of base frame </a:t>
            </a:r>
            <a:r>
              <a:rPr lang="en-US" sz="2000" b="1" dirty="0">
                <a:solidFill>
                  <a:srgbClr val="7030A0"/>
                </a:solidFill>
              </a:rPr>
              <a:t>mappings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Leverage the </a:t>
            </a:r>
            <a:r>
              <a:rPr lang="en-US" sz="2000" b="1" dirty="0">
                <a:solidFill>
                  <a:srgbClr val="00B050"/>
                </a:solidFill>
              </a:rPr>
              <a:t>Collage Theorem</a:t>
            </a:r>
            <a:r>
              <a:rPr lang="en-US" sz="2000" dirty="0"/>
              <a:t> to render images at any detail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505" y="1283915"/>
            <a:ext cx="235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https://www.libsdl.org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7FB7-864E-48E4-BCF8-43B16DC4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3" y="1875364"/>
            <a:ext cx="7372754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1AC7F-D37C-4F70-BE13-098725BC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6" y="831422"/>
            <a:ext cx="5169310" cy="259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CA7B0-B3E4-413B-89ED-55F8455C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1823270"/>
            <a:ext cx="7964129" cy="4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E8FC6C-8AB1-4C3D-936C-6C541316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8" y="578874"/>
            <a:ext cx="4321277" cy="27007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4E5E2-A7DB-444E-AC5E-7E289A8C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7" y="1929273"/>
            <a:ext cx="7668982" cy="43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568029-1817-9BB3-0080-385A7F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8" y="704537"/>
            <a:ext cx="5248677" cy="565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706" y="379874"/>
            <a:ext cx="2948275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308EDB-1DFE-4537-BB96-F1C041EC1526}"/>
              </a:ext>
            </a:extLst>
          </p:cNvPr>
          <p:cNvGrpSpPr/>
          <p:nvPr/>
        </p:nvGrpSpPr>
        <p:grpSpPr>
          <a:xfrm>
            <a:off x="3824738" y="86452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7BA274-A3F2-4DC9-888D-69B0DAFD1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7F9E-3379-47E4-88C4-2F0E48900E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A6E6F6-B104-48F1-9C4B-A28B330D2E35}"/>
              </a:ext>
            </a:extLst>
          </p:cNvPr>
          <p:cNvGrpSpPr/>
          <p:nvPr/>
        </p:nvGrpSpPr>
        <p:grpSpPr>
          <a:xfrm>
            <a:off x="4228179" y="517207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7A00A5-9CEF-40CA-AB45-04D4A966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9ADFC4-9664-449F-87ED-48D40E05E9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E299A-AD95-4DAE-9CA0-A81294D4FF6C}"/>
              </a:ext>
            </a:extLst>
          </p:cNvPr>
          <p:cNvGrpSpPr/>
          <p:nvPr/>
        </p:nvGrpSpPr>
        <p:grpSpPr>
          <a:xfrm>
            <a:off x="1565204" y="606275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8E82-3D5A-422E-8E89-FD523910B6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EB0453-7E0E-412F-A020-371EC3DC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DAFC4C-B36C-4B7B-B45C-6D043DCDC556}"/>
              </a:ext>
            </a:extLst>
          </p:cNvPr>
          <p:cNvGrpSpPr/>
          <p:nvPr/>
        </p:nvGrpSpPr>
        <p:grpSpPr>
          <a:xfrm>
            <a:off x="3097994" y="217665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135C13-C7B2-4040-AA92-FBF8823C9F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014416-2796-4DDF-9287-4B99BDAC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9487C-1513-4DDC-9AB6-6B0B39BBDFF7}"/>
              </a:ext>
            </a:extLst>
          </p:cNvPr>
          <p:cNvGrpSpPr/>
          <p:nvPr/>
        </p:nvGrpSpPr>
        <p:grpSpPr>
          <a:xfrm>
            <a:off x="3258998" y="285987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23FD6-BABA-439E-9FF3-25D18B42A7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9AE118-CF47-48F7-A093-B6B6B06B8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6FD040-7C12-427F-80B6-D62AF3394874}"/>
              </a:ext>
            </a:extLst>
          </p:cNvPr>
          <p:cNvGrpSpPr/>
          <p:nvPr/>
        </p:nvGrpSpPr>
        <p:grpSpPr>
          <a:xfrm>
            <a:off x="4386211" y="368060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8DCA-E24D-45F1-A266-91FD9890A7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02626-08CF-485E-A1E1-5031D1042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415318-060A-469A-95FE-E4228E7927FC}"/>
              </a:ext>
            </a:extLst>
          </p:cNvPr>
          <p:cNvGrpSpPr/>
          <p:nvPr/>
        </p:nvGrpSpPr>
        <p:grpSpPr>
          <a:xfrm>
            <a:off x="3702155" y="1743531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25497-9BDC-41EC-8A5F-F7C96357B66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AB6AFF-8B0C-445C-9EA8-C901B655F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7F148-2661-45D6-815B-35622D9DFDB3}"/>
              </a:ext>
            </a:extLst>
          </p:cNvPr>
          <p:cNvGrpSpPr/>
          <p:nvPr/>
        </p:nvGrpSpPr>
        <p:grpSpPr>
          <a:xfrm>
            <a:off x="2718488" y="1962008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49B06-6809-4DC2-AA12-4B20F2C3DC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09B3B1-4D2D-4F17-94D3-5F3B066AD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FBF154-9C0C-4646-AEF9-521647061360}"/>
              </a:ext>
            </a:extLst>
          </p:cNvPr>
          <p:cNvGrpSpPr/>
          <p:nvPr/>
        </p:nvGrpSpPr>
        <p:grpSpPr>
          <a:xfrm>
            <a:off x="2814715" y="1537296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96AC41-ED74-442D-94DE-202810FB1D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C41DB5-C567-4664-8C99-906164AA1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6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1A167-3518-423E-BA4C-C6BCFAF9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A6C8F2-97F3-4B36-885F-E421345E4326}"/>
              </a:ext>
            </a:extLst>
          </p:cNvPr>
          <p:cNvGrpSpPr/>
          <p:nvPr/>
        </p:nvGrpSpPr>
        <p:grpSpPr>
          <a:xfrm>
            <a:off x="1428214" y="5965676"/>
            <a:ext cx="2735385" cy="402760"/>
            <a:chOff x="1428214" y="5965676"/>
            <a:chExt cx="2735385" cy="40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≤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≤ 4.0)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2C837F-A742-40C2-979F-42035B77DD0E}"/>
              </a:ext>
            </a:extLst>
          </p:cNvPr>
          <p:cNvGrpSpPr/>
          <p:nvPr/>
        </p:nvGrpSpPr>
        <p:grpSpPr>
          <a:xfrm>
            <a:off x="1021814" y="2298447"/>
            <a:ext cx="406401" cy="3406838"/>
            <a:chOff x="1021814" y="2298447"/>
            <a:chExt cx="406401" cy="3406838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≤ </a:t>
              </a:r>
              <a:r>
                <a:rPr lang="en-US" b="1" dirty="0"/>
                <a:t>y</a:t>
              </a:r>
              <a:r>
                <a:rPr lang="en-US" dirty="0"/>
                <a:t> ≤ 1.0)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value, we first pick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then iterate the function </a:t>
                </a:r>
                <a:r>
                  <a:rPr lang="en-US" b="1" dirty="0"/>
                  <a:t>500</a:t>
                </a:r>
                <a:r>
                  <a:rPr lang="en-US" dirty="0"/>
                  <a:t> times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/>
                  <a:t> plotting its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After</a:t>
                </a:r>
                <a:r>
                  <a:rPr lang="en-US" dirty="0"/>
                  <a:t> the first </a:t>
                </a:r>
                <a:r>
                  <a:rPr lang="en-US" b="1" dirty="0"/>
                  <a:t>500</a:t>
                </a:r>
                <a:r>
                  <a:rPr lang="en-US" dirty="0"/>
                  <a:t> iterations, we then plot on screen the value of the next </a:t>
                </a:r>
                <a:r>
                  <a:rPr lang="en-US" b="1" dirty="0"/>
                  <a:t>500</a:t>
                </a:r>
                <a:r>
                  <a:rPr lang="en-US" dirty="0"/>
                  <a:t> iterations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blipFill>
                <a:blip r:embed="rId5"/>
                <a:stretch>
                  <a:fillRect l="-1799" t="-862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2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B8E089-1808-46DE-980D-1BF311AB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Between 3 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3.449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two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Between 3.449 &lt;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3.544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four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As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increases, the </a:t>
                </a:r>
                <a:r>
                  <a:rPr lang="en-US" b="1" dirty="0">
                    <a:solidFill>
                      <a:srgbClr val="00B0F0"/>
                    </a:solidFill>
                  </a:rPr>
                  <a:t>orbit continues to double in the number of stable points </a:t>
                </a:r>
                <a:r>
                  <a:rPr lang="en-US" dirty="0"/>
                  <a:t>– this is called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bifurcation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blipFill>
                <a:blip r:embed="rId4"/>
                <a:stretch>
                  <a:fillRect l="-2004" t="-767" r="-1114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>
            <a:cxnSpLocks/>
          </p:cNvCxnSpPr>
          <p:nvPr/>
        </p:nvCxnSpPr>
        <p:spPr>
          <a:xfrm>
            <a:off x="2873829" y="2560647"/>
            <a:ext cx="3195980" cy="2046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</p:cNvCxnSpPr>
          <p:nvPr/>
        </p:nvCxnSpPr>
        <p:spPr>
          <a:xfrm>
            <a:off x="3987079" y="3887738"/>
            <a:ext cx="2082729" cy="2196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cxnSpLocks/>
          </p:cNvCxnSpPr>
          <p:nvPr/>
        </p:nvCxnSpPr>
        <p:spPr>
          <a:xfrm>
            <a:off x="5479026" y="4675977"/>
            <a:ext cx="590782" cy="5302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4552" y="2416512"/>
            <a:ext cx="0" cy="16123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3987079" y="2000738"/>
            <a:ext cx="0" cy="27003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 shows unexpected major changes in its trajectory (or orbit) under iteration for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small changes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is it about those specific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that causes the period to bifurcate?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Why does it </a:t>
                </a:r>
                <a:r>
                  <a:rPr lang="en-US" sz="2400" b="1" u="sng" dirty="0"/>
                  <a:t>not matter</a:t>
                </a:r>
                <a:r>
                  <a:rPr lang="en-US" sz="2400" dirty="0"/>
                  <a:t>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value is first used?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Just as an infinite series </a:t>
                </a:r>
                <a:r>
                  <a:rPr lang="en-US" sz="2400" i="1" dirty="0"/>
                  <a:t>might </a:t>
                </a:r>
                <a:r>
                  <a:rPr lang="en-US" sz="2400" dirty="0"/>
                  <a:t>converge to a limit, an iterated dynamical system </a:t>
                </a:r>
                <a:r>
                  <a:rPr lang="en-US" sz="2400" i="1" dirty="0"/>
                  <a:t>might “</a:t>
                </a:r>
                <a:r>
                  <a:rPr lang="en-US" sz="2400" dirty="0"/>
                  <a:t>converge”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strange attractor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Feigenbaum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1978, Mitchell Feigenbaum was a young student in New York City holding his very first calculator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wondered if there was anything interesting in the </a:t>
            </a:r>
            <a:r>
              <a:rPr lang="en-US" sz="2400" b="1" dirty="0">
                <a:solidFill>
                  <a:srgbClr val="FF0000"/>
                </a:solidFill>
              </a:rPr>
              <a:t>ratio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 the specific values for </a:t>
            </a:r>
            <a:r>
              <a:rPr lang="en-US" sz="2400" b="1" dirty="0"/>
              <a:t>x</a:t>
            </a:r>
            <a:r>
              <a:rPr lang="en-US" sz="2400" dirty="0"/>
              <a:t> which cause the logistic map to </a:t>
            </a:r>
            <a:r>
              <a:rPr lang="en-US" sz="2400" i="1" dirty="0"/>
              <a:t>bifurcate</a:t>
            </a:r>
            <a:r>
              <a:rPr lang="en-US" sz="2400" dirty="0"/>
              <a:t> (to double the period of the strange attractor)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91" y="3903232"/>
            <a:ext cx="4047619" cy="25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0251" y="6191796"/>
            <a:ext cx="549029" cy="18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7657" y="4065445"/>
            <a:ext cx="2950525" cy="2331985"/>
            <a:chOff x="6033264" y="2195006"/>
            <a:chExt cx="2950525" cy="233198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6033264" y="3973012"/>
              <a:ext cx="1306286" cy="439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All dynamical systems seem to share this lurking constant!</a:t>
                  </a:r>
                </a:p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It is the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/>
                    <a:t> of the</a:t>
                  </a:r>
                </a:p>
                <a:p>
                  <a:pPr algn="ctr"/>
                  <a:r>
                    <a:rPr lang="en-US" dirty="0"/>
                    <a:t>21</a:t>
                  </a:r>
                  <a:r>
                    <a:rPr lang="en-US" baseline="30000" dirty="0"/>
                    <a:t>st</a:t>
                  </a:r>
                  <a:r>
                    <a:rPr lang="en-US" dirty="0"/>
                    <a:t> century!</a:t>
                  </a:r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773" r="-2623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39" y="376743"/>
            <a:ext cx="1832626" cy="1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443" y="1468581"/>
            <a:ext cx="4815114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1" y="1684745"/>
            <a:ext cx="2287134" cy="1982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8" y="3883091"/>
            <a:ext cx="4995863" cy="28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008" y="1364630"/>
            <a:ext cx="4780342" cy="46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0" y="1825625"/>
            <a:ext cx="62556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Initially formalized by Henri </a:t>
            </a:r>
            <a:r>
              <a:rPr lang="en-US" sz="2400" dirty="0" err="1"/>
              <a:t>Poincaré</a:t>
            </a:r>
            <a:r>
              <a:rPr lang="en-US" sz="2400" dirty="0"/>
              <a:t> in 1905,  a </a:t>
            </a:r>
            <a:r>
              <a:rPr lang="en-US" sz="2400" b="1" dirty="0">
                <a:solidFill>
                  <a:srgbClr val="00B0F0"/>
                </a:solidFill>
              </a:rPr>
              <a:t>dynamical system </a:t>
            </a:r>
            <a:r>
              <a:rPr lang="en-US" sz="2400" dirty="0"/>
              <a:t>is a set of equations describing how </a:t>
            </a:r>
            <a:r>
              <a:rPr lang="en-US" sz="2400" b="1" dirty="0"/>
              <a:t>points</a:t>
            </a:r>
            <a:r>
              <a:rPr lang="en-US" sz="2400" dirty="0"/>
              <a:t> in space move over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Triple pendulums, connected springs, turbulence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Predator-Prey equations, stock market fluctuations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any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/>
              <a:t>, a dynamical system has a </a:t>
            </a:r>
            <a:r>
              <a:rPr lang="en-US" sz="2400" b="1" dirty="0"/>
              <a:t>state vector</a:t>
            </a:r>
            <a:r>
              <a:rPr lang="en-US" sz="2400" dirty="0"/>
              <a:t> that represents a point on a geometrical manifold called </a:t>
            </a:r>
            <a:r>
              <a:rPr lang="en-US" sz="2400" b="1" dirty="0">
                <a:solidFill>
                  <a:srgbClr val="7030A0"/>
                </a:solidFill>
              </a:rPr>
              <a:t>phase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 changes in the </a:t>
            </a:r>
            <a:r>
              <a:rPr lang="en-US" sz="2400" b="1" dirty="0"/>
              <a:t>initial</a:t>
            </a:r>
            <a:r>
              <a:rPr lang="en-US" sz="2400" dirty="0"/>
              <a:t> state vector </a:t>
            </a:r>
            <a:r>
              <a:rPr lang="en-US" sz="2400" b="1" dirty="0">
                <a:solidFill>
                  <a:srgbClr val="FF0000"/>
                </a:solidFill>
              </a:rPr>
              <a:t>can lead to wild swings in the long term system output</a:t>
            </a:r>
            <a:r>
              <a:rPr lang="en-US" sz="2400" dirty="0"/>
              <a:t> – the system may descend into </a:t>
            </a:r>
            <a:r>
              <a:rPr lang="en-US" sz="2400" b="1" dirty="0"/>
              <a:t>chaos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340" y="483054"/>
            <a:ext cx="1495010" cy="165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19" y="2465188"/>
            <a:ext cx="2039651" cy="236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427" y="5157659"/>
            <a:ext cx="2068059" cy="10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07" y="2649415"/>
            <a:ext cx="4156943" cy="2333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8" y="2026764"/>
            <a:ext cx="3438525" cy="324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0400" y="3816104"/>
            <a:ext cx="4044950" cy="42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007429" y="5115518"/>
            <a:ext cx="2982685" cy="501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64960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1980 Benoit Mandelbrot considered the </a:t>
            </a:r>
            <a:r>
              <a:rPr lang="en-US" sz="2400" b="1" dirty="0"/>
              <a:t>logistic map </a:t>
            </a:r>
            <a:r>
              <a:rPr lang="en-US" sz="2400" dirty="0"/>
              <a:t>but expanded the </a:t>
            </a:r>
            <a:r>
              <a:rPr lang="en-US" sz="2400" u="sng" dirty="0"/>
              <a:t>domain</a:t>
            </a:r>
            <a:r>
              <a:rPr lang="en-US" sz="2400" dirty="0"/>
              <a:t> to include the </a:t>
            </a:r>
            <a:r>
              <a:rPr lang="en-US" sz="2400" b="1" dirty="0">
                <a:solidFill>
                  <a:srgbClr val="00B050"/>
                </a:solidFill>
              </a:rPr>
              <a:t>complex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asked what happens if we </a:t>
            </a:r>
            <a:r>
              <a:rPr lang="en-US" sz="2400" b="1" dirty="0">
                <a:solidFill>
                  <a:srgbClr val="FF0000"/>
                </a:solidFill>
              </a:rPr>
              <a:t>square a complex number</a:t>
            </a:r>
            <a:r>
              <a:rPr lang="en-US" sz="2400" dirty="0"/>
              <a:t> (a + bi) every iteration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many iterations will it take before its magnitude &gt;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Are there points where the iterated magnitude </a:t>
            </a:r>
            <a:r>
              <a:rPr lang="en-US" sz="2000" b="1" i="1" dirty="0">
                <a:solidFill>
                  <a:srgbClr val="FF0000"/>
                </a:solidFill>
              </a:rPr>
              <a:t>never</a:t>
            </a:r>
            <a:r>
              <a:rPr lang="en-US" sz="2000" dirty="0"/>
              <a:t> exceeds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wondered what unknown </a:t>
            </a:r>
            <a:r>
              <a:rPr lang="en-US" sz="2400" b="1" dirty="0">
                <a:solidFill>
                  <a:srgbClr val="0070C0"/>
                </a:solidFill>
              </a:rPr>
              <a:t>bifurcations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strange attractors </a:t>
            </a:r>
            <a:r>
              <a:rPr lang="en-US" sz="2400" dirty="0"/>
              <a:t>might be </a:t>
            </a:r>
            <a:r>
              <a:rPr lang="en-US" sz="2400" i="1" dirty="0"/>
              <a:t>hiding</a:t>
            </a:r>
            <a:r>
              <a:rPr lang="en-US" sz="2400" dirty="0"/>
              <a:t> in the set of complex numbers while under iteration?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2" y="419327"/>
            <a:ext cx="1214891" cy="12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2" y="3377436"/>
            <a:ext cx="1810495" cy="1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Mandelbrot’s algorithm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Take every point in the complex plane and keep squaring it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u="sng" dirty="0"/>
                  <a:t>Count the number of iterations</a:t>
                </a:r>
                <a:r>
                  <a:rPr lang="en-US" sz="2000" dirty="0"/>
                  <a:t> before the magnitude exceeds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2.0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magnitude remains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then color that (x, y) coordinate </a:t>
                </a:r>
                <a:r>
                  <a:rPr lang="en-US" sz="2000" b="1" dirty="0"/>
                  <a:t>black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/>
                  <a:t>, then color that (x, y) point according to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fixed color palette</a:t>
                </a:r>
                <a:r>
                  <a:rPr lang="en-US" sz="2000" dirty="0"/>
                  <a:t> that indicates </a:t>
                </a:r>
                <a:r>
                  <a:rPr lang="en-US" sz="2000" b="1" dirty="0"/>
                  <a:t>the number of iterations </a:t>
                </a:r>
                <a:r>
                  <a:rPr lang="en-US" sz="2000" dirty="0"/>
                  <a:t>it took to "escape"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escape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represents the number of iterations for the complex magnitude to grow beyond 2.0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72" y="1636275"/>
            <a:ext cx="4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67" y="1544467"/>
            <a:ext cx="46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563CF-06FF-4110-AA6D-1D5ACF9436C1}"/>
              </a:ext>
            </a:extLst>
          </p:cNvPr>
          <p:cNvGrpSpPr/>
          <p:nvPr/>
        </p:nvGrpSpPr>
        <p:grpSpPr>
          <a:xfrm>
            <a:off x="436059" y="1551819"/>
            <a:ext cx="5177284" cy="646331"/>
            <a:chOff x="436059" y="1551819"/>
            <a:chExt cx="5177284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/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/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The 2D Cartesian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world coordinate being iterated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5660" r="-289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1AA7DC-9833-413B-870F-B6610515B41C}"/>
              </a:ext>
            </a:extLst>
          </p:cNvPr>
          <p:cNvGrpSpPr/>
          <p:nvPr/>
        </p:nvGrpSpPr>
        <p:grpSpPr>
          <a:xfrm>
            <a:off x="436058" y="2508959"/>
            <a:ext cx="5494679" cy="369332"/>
            <a:chOff x="436058" y="2358366"/>
            <a:chExt cx="549467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/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97" t="-434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2A2F9-4AAA-426D-B025-4D367464974F}"/>
                </a:ext>
              </a:extLst>
            </p:cNvPr>
            <p:cNvSpPr txBox="1"/>
            <p:nvPr/>
          </p:nvSpPr>
          <p:spPr>
            <a:xfrm>
              <a:off x="436058" y="2358366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Mandelbrot's Iteration Formula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D75CBF-2516-4F0F-A2A1-085ADD575D85}"/>
              </a:ext>
            </a:extLst>
          </p:cNvPr>
          <p:cNvGrpSpPr/>
          <p:nvPr/>
        </p:nvGrpSpPr>
        <p:grpSpPr>
          <a:xfrm>
            <a:off x="436058" y="3189100"/>
            <a:ext cx="6721746" cy="369332"/>
            <a:chOff x="436058" y="3031377"/>
            <a:chExt cx="672174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/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5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ED1C2B-6106-4A07-93C8-4700180EA3C4}"/>
                </a:ext>
              </a:extLst>
            </p:cNvPr>
            <p:cNvSpPr txBox="1"/>
            <p:nvPr/>
          </p:nvSpPr>
          <p:spPr>
            <a:xfrm>
              <a:off x="436058" y="3031377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Write real and imaginary terms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F612F-00BD-4156-A03D-D7E310469AB0}"/>
              </a:ext>
            </a:extLst>
          </p:cNvPr>
          <p:cNvGrpSpPr/>
          <p:nvPr/>
        </p:nvGrpSpPr>
        <p:grpSpPr>
          <a:xfrm>
            <a:off x="436058" y="3869241"/>
            <a:ext cx="7738243" cy="369332"/>
            <a:chOff x="436058" y="3695461"/>
            <a:chExt cx="773824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/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8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38C940-767C-4F7F-987E-BA75B97E927A}"/>
                </a:ext>
              </a:extLst>
            </p:cNvPr>
            <p:cNvSpPr txBox="1"/>
            <p:nvPr/>
          </p:nvSpPr>
          <p:spPr>
            <a:xfrm>
              <a:off x="436058" y="36954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Expand square term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592F92-B86C-426E-9873-F681462F635F}"/>
              </a:ext>
            </a:extLst>
          </p:cNvPr>
          <p:cNvGrpSpPr/>
          <p:nvPr/>
        </p:nvGrpSpPr>
        <p:grpSpPr>
          <a:xfrm>
            <a:off x="436058" y="4549382"/>
            <a:ext cx="8161692" cy="369332"/>
            <a:chOff x="436058" y="4375789"/>
            <a:chExt cx="816169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/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05" t="-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A45BB4-DAA6-4AB6-B1A3-4B1002224365}"/>
                </a:ext>
              </a:extLst>
            </p:cNvPr>
            <p:cNvSpPr txBox="1"/>
            <p:nvPr/>
          </p:nvSpPr>
          <p:spPr>
            <a:xfrm>
              <a:off x="436058" y="4375789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Double distribute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F28403-E282-4D6A-AED9-EBC37224CC35}"/>
              </a:ext>
            </a:extLst>
          </p:cNvPr>
          <p:cNvGrpSpPr/>
          <p:nvPr/>
        </p:nvGrpSpPr>
        <p:grpSpPr>
          <a:xfrm>
            <a:off x="436058" y="5232354"/>
            <a:ext cx="8226971" cy="796130"/>
            <a:chOff x="436058" y="5010194"/>
            <a:chExt cx="8226971" cy="796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4089CB-735E-4265-9562-D8FA584B6B08}"/>
                </a:ext>
              </a:extLst>
            </p:cNvPr>
            <p:cNvGrpSpPr/>
            <p:nvPr/>
          </p:nvGrpSpPr>
          <p:grpSpPr>
            <a:xfrm>
              <a:off x="4050928" y="5010194"/>
              <a:ext cx="4612101" cy="796130"/>
              <a:chOff x="2617839" y="4642285"/>
              <a:chExt cx="4612101" cy="796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20" t="-4444" r="-95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383BCA-7AA2-4933-A467-FBB870A7B3BE}"/>
                  </a:ext>
                </a:extLst>
              </p:cNvPr>
              <p:cNvSpPr txBox="1"/>
              <p:nvPr/>
            </p:nvSpPr>
            <p:spPr>
              <a:xfrm>
                <a:off x="3760085" y="5069083"/>
                <a:ext cx="1329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real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B966AA-54A2-472A-B382-D075303FEA80}"/>
                  </a:ext>
                </a:extLst>
              </p:cNvPr>
              <p:cNvSpPr txBox="1"/>
              <p:nvPr/>
            </p:nvSpPr>
            <p:spPr>
              <a:xfrm>
                <a:off x="5658783" y="5054990"/>
                <a:ext cx="157115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imaginary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700D62-BDD0-412C-BE06-E7420D6C56E5}"/>
                  </a:ext>
                </a:extLst>
              </p:cNvPr>
              <p:cNvSpPr/>
              <p:nvPr/>
            </p:nvSpPr>
            <p:spPr>
              <a:xfrm>
                <a:off x="3429151" y="4642285"/>
                <a:ext cx="1991609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679C66-5FD6-4A05-80A1-BCB5531E136F}"/>
                  </a:ext>
                </a:extLst>
              </p:cNvPr>
              <p:cNvSpPr/>
              <p:nvPr/>
            </p:nvSpPr>
            <p:spPr>
              <a:xfrm>
                <a:off x="5658785" y="4642285"/>
                <a:ext cx="1571155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48BD9-53B7-4A73-903C-7E05D039FC19}"/>
                </a:ext>
              </a:extLst>
            </p:cNvPr>
            <p:cNvSpPr txBox="1"/>
            <p:nvPr/>
          </p:nvSpPr>
          <p:spPr>
            <a:xfrm>
              <a:off x="436058" y="5220764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Regroup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1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AAA8-50B5-4898-B39E-59F89DE6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/>
          <a:stretch/>
        </p:blipFill>
        <p:spPr>
          <a:xfrm>
            <a:off x="736890" y="478892"/>
            <a:ext cx="3773163" cy="4004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914" y="478892"/>
            <a:ext cx="3650225" cy="13825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mandlebrot_set.py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EF5C0-CEE3-461D-BDCB-4C8EF1FD4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"/>
          <a:stretch/>
        </p:blipFill>
        <p:spPr>
          <a:xfrm>
            <a:off x="4997860" y="3039605"/>
            <a:ext cx="3831130" cy="2862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CB4E3E-5D24-4844-AC65-18BB50274474}"/>
              </a:ext>
            </a:extLst>
          </p:cNvPr>
          <p:cNvGrpSpPr/>
          <p:nvPr/>
        </p:nvGrpSpPr>
        <p:grpSpPr>
          <a:xfrm>
            <a:off x="5169816" y="4999718"/>
            <a:ext cx="1093836" cy="369332"/>
            <a:chOff x="4626694" y="5041665"/>
            <a:chExt cx="1093836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81E253-A2F5-43DF-8325-7C614A8DC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356" y="522633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4E7128-A5AD-429C-9B65-7244E7EDD799}"/>
                </a:ext>
              </a:extLst>
            </p:cNvPr>
            <p:cNvSpPr txBox="1"/>
            <p:nvPr/>
          </p:nvSpPr>
          <p:spPr>
            <a:xfrm>
              <a:off x="4626694" y="50416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A7BF0A-1E03-4AAE-BD9F-C88DC88AF38B}"/>
              </a:ext>
            </a:extLst>
          </p:cNvPr>
          <p:cNvGrpSpPr/>
          <p:nvPr/>
        </p:nvGrpSpPr>
        <p:grpSpPr>
          <a:xfrm>
            <a:off x="6941489" y="293340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2CEC1B-45A7-42AD-B0F0-7A9C5816E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30E251-3D2A-48B8-923F-DA3770DCD2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865D3-EC36-49AE-938B-9C38130A6143}"/>
              </a:ext>
            </a:extLst>
          </p:cNvPr>
          <p:cNvGrpSpPr/>
          <p:nvPr/>
        </p:nvGrpSpPr>
        <p:grpSpPr>
          <a:xfrm>
            <a:off x="2050200" y="57973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AD252-7A1C-48B1-8183-F2B3A2BDAAB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CEAFCB-553A-4126-A436-214349549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B47FE2-CD49-4E87-90EF-6A81E47AFA56}"/>
              </a:ext>
            </a:extLst>
          </p:cNvPr>
          <p:cNvGrpSpPr/>
          <p:nvPr/>
        </p:nvGrpSpPr>
        <p:grpSpPr>
          <a:xfrm>
            <a:off x="3411964" y="324433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835EC-391A-477A-9DB8-AFD22AF3AD5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C13E04-A2DD-48E2-B602-C7B67087E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6B9CA5-6B0E-4AC3-9C09-A3C5092AE955}"/>
              </a:ext>
            </a:extLst>
          </p:cNvPr>
          <p:cNvGrpSpPr/>
          <p:nvPr/>
        </p:nvGrpSpPr>
        <p:grpSpPr>
          <a:xfrm>
            <a:off x="462811" y="3812911"/>
            <a:ext cx="1041691" cy="369332"/>
            <a:chOff x="154330" y="3939066"/>
            <a:chExt cx="104169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A1F3B-1551-426D-8F08-E0AC262605A1}"/>
                </a:ext>
              </a:extLst>
            </p:cNvPr>
            <p:cNvSpPr txBox="1"/>
            <p:nvPr/>
          </p:nvSpPr>
          <p:spPr>
            <a:xfrm>
              <a:off x="154330" y="393906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4BB2CB-178C-4286-814A-9BF61A119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47" y="412373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C05E3A-4963-489D-A3CF-BE1DC1B627DA}"/>
              </a:ext>
            </a:extLst>
          </p:cNvPr>
          <p:cNvGrpSpPr/>
          <p:nvPr/>
        </p:nvGrpSpPr>
        <p:grpSpPr>
          <a:xfrm>
            <a:off x="173154" y="4092578"/>
            <a:ext cx="1076632" cy="369332"/>
            <a:chOff x="1046607" y="554477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B5FD1E-DF7C-4088-9B17-D87C2695C754}"/>
                </a:ext>
              </a:extLst>
            </p:cNvPr>
            <p:cNvSpPr txBox="1"/>
            <p:nvPr/>
          </p:nvSpPr>
          <p:spPr>
            <a:xfrm>
              <a:off x="1046607" y="5544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6306D4-7013-4168-BD9D-401315CCC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65" y="573611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4F756-5EBE-4B4F-B6CE-45B97DA115D4}"/>
              </a:ext>
            </a:extLst>
          </p:cNvPr>
          <p:cNvGrpSpPr/>
          <p:nvPr/>
        </p:nvGrpSpPr>
        <p:grpSpPr>
          <a:xfrm>
            <a:off x="3263252" y="123919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14FEB2-D7B6-4087-9DB9-8D048CF16A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DFA118-E039-45F8-AFE1-37904E7B8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48BD8-C693-4DDC-8A85-EF050D4A9A15}"/>
              </a:ext>
            </a:extLst>
          </p:cNvPr>
          <p:cNvGrpSpPr/>
          <p:nvPr/>
        </p:nvGrpSpPr>
        <p:grpSpPr>
          <a:xfrm>
            <a:off x="4316978" y="196873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8EF0D4-9F89-491C-B034-6382C0F325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8627B2-A619-4990-89F0-4371CC19D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09C819-7ED1-422D-918A-3F098D9C6B81}"/>
              </a:ext>
            </a:extLst>
          </p:cNvPr>
          <p:cNvGrpSpPr/>
          <p:nvPr/>
        </p:nvGrpSpPr>
        <p:grpSpPr>
          <a:xfrm>
            <a:off x="3712918" y="974098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FDFD7C-5836-4C2F-ADBB-D9DB8112A9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F08585-164D-4DF7-A6D7-CE0D6D479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2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2DA687-3B08-44D6-8BBF-9F1FBEA62573}"/>
              </a:ext>
            </a:extLst>
          </p:cNvPr>
          <p:cNvSpPr/>
          <p:nvPr/>
        </p:nvSpPr>
        <p:spPr>
          <a:xfrm>
            <a:off x="4343400" y="1408471"/>
            <a:ext cx="4372897" cy="345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EA6279-53BE-412B-AAAF-3B6A37B21952}"/>
              </a:ext>
            </a:extLst>
          </p:cNvPr>
          <p:cNvSpPr/>
          <p:nvPr/>
        </p:nvSpPr>
        <p:spPr>
          <a:xfrm>
            <a:off x="3177048" y="4564922"/>
            <a:ext cx="4729300" cy="1868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Mandelbrot first rendered his dynamical system, the generated image amazed everyone…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set of complex numbers (squared) contains an internally consistent </a:t>
            </a:r>
            <a:r>
              <a:rPr lang="en-US" sz="2400" b="1" dirty="0">
                <a:solidFill>
                  <a:srgbClr val="00B0F0"/>
                </a:solidFill>
              </a:rPr>
              <a:t>self-similarity </a:t>
            </a:r>
            <a:r>
              <a:rPr lang="en-US" sz="2400" dirty="0"/>
              <a:t>at </a:t>
            </a:r>
            <a:r>
              <a:rPr lang="en-US" sz="2400" b="1" dirty="0">
                <a:solidFill>
                  <a:srgbClr val="00B050"/>
                </a:solidFill>
              </a:rPr>
              <a:t>infinite levels of zoom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8E227-87DF-4719-91F3-FA59EA24B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77" y="3690205"/>
            <a:ext cx="3635654" cy="266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127B4-7A53-4DFD-A54A-633B04F764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70" y="3869149"/>
            <a:ext cx="4116791" cy="23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FPU – Birthplace of SciComp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633762"/>
            <a:ext cx="8085714" cy="3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42" y="3497261"/>
            <a:ext cx="1798171" cy="30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20" y="2881514"/>
            <a:ext cx="4038095" cy="32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33" y="1423874"/>
            <a:ext cx="4904233" cy="105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24" y="3497261"/>
            <a:ext cx="2017609" cy="3041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227" y="3497261"/>
            <a:ext cx="6923809" cy="2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" y="2010127"/>
            <a:ext cx="3409524" cy="2561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A30A4E-9CFD-DB2D-FCA6-0DB3A593EF66}"/>
              </a:ext>
            </a:extLst>
          </p:cNvPr>
          <p:cNvSpPr/>
          <p:nvPr/>
        </p:nvSpPr>
        <p:spPr>
          <a:xfrm>
            <a:off x="3035508" y="5928610"/>
            <a:ext cx="4302177" cy="317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4D60-FEDF-4F29-AA45-7876840B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1" y="1468581"/>
            <a:ext cx="4903578" cy="506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/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(−2.2−1.51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/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(1.0+1.51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C8133B-BBA4-430A-A089-7C6B20CF44A2}"/>
              </a:ext>
            </a:extLst>
          </p:cNvPr>
          <p:cNvCxnSpPr>
            <a:cxnSpLocks/>
          </p:cNvCxnSpPr>
          <p:nvPr/>
        </p:nvCxnSpPr>
        <p:spPr>
          <a:xfrm>
            <a:off x="1573469" y="6095538"/>
            <a:ext cx="546742" cy="397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DDD08-980A-437F-9212-1CD1BB0C6ACF}"/>
              </a:ext>
            </a:extLst>
          </p:cNvPr>
          <p:cNvCxnSpPr>
            <a:cxnSpLocks/>
          </p:cNvCxnSpPr>
          <p:nvPr/>
        </p:nvCxnSpPr>
        <p:spPr>
          <a:xfrm flipH="1" flipV="1">
            <a:off x="7039690" y="1687048"/>
            <a:ext cx="545423" cy="472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3D6638-68D4-4946-A3C1-23203C33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6747387" y="2227006"/>
            <a:ext cx="1629697" cy="892278"/>
          </a:xfrm>
          <a:prstGeom prst="wedgeRoundRectCallout">
            <a:avLst>
              <a:gd name="adj1" fmla="val -106806"/>
              <a:gd name="adj2" fmla="val -5650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1464269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4664-36A9-4177-BCB0-85EB212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30A46D6-516C-4E78-9F32-36EB2103E12E}"/>
              </a:ext>
            </a:extLst>
          </p:cNvPr>
          <p:cNvSpPr/>
          <p:nvPr/>
        </p:nvSpPr>
        <p:spPr>
          <a:xfrm>
            <a:off x="4894006" y="1981199"/>
            <a:ext cx="1629697" cy="892278"/>
          </a:xfrm>
          <a:prstGeom prst="wedgeRoundRectCallout">
            <a:avLst>
              <a:gd name="adj1" fmla="val -89611"/>
              <a:gd name="adj2" fmla="val 65806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349798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2C5FF-D6C8-4683-B01A-1193DFAE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1570703" y="3222978"/>
            <a:ext cx="1629697" cy="892278"/>
          </a:xfrm>
          <a:prstGeom prst="wedgeRoundRectCallout">
            <a:avLst>
              <a:gd name="adj1" fmla="val 62425"/>
              <a:gd name="adj2" fmla="val -80475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B118F0-4BAC-4215-8260-C98BF670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E439C4F-37B3-43F7-8D7B-D6557858FF94}"/>
              </a:ext>
            </a:extLst>
          </p:cNvPr>
          <p:cNvSpPr/>
          <p:nvPr/>
        </p:nvSpPr>
        <p:spPr>
          <a:xfrm>
            <a:off x="6758448" y="3111468"/>
            <a:ext cx="1832487" cy="1239305"/>
          </a:xfrm>
          <a:prstGeom prst="wedgeRoundRectCallout">
            <a:avLst>
              <a:gd name="adj1" fmla="val -85261"/>
              <a:gd name="adj2" fmla="val -11452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Way down here is yet another copy of the set!</a:t>
            </a:r>
          </a:p>
        </p:txBody>
      </p:sp>
    </p:spTree>
    <p:extLst>
      <p:ext uri="{BB962C8B-B14F-4D97-AF65-F5344CB8AC3E}">
        <p14:creationId xmlns:p14="http://schemas.microsoft.com/office/powerpoint/2010/main" val="27359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96" y="5610242"/>
            <a:ext cx="558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zoom in (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b="1" i="1" dirty="0">
                <a:solidFill>
                  <a:srgbClr val="0070C0"/>
                </a:solidFill>
              </a:rPr>
              <a:t>shrinking </a:t>
            </a:r>
            <a:r>
              <a:rPr lang="en-US" dirty="0">
                <a:solidFill>
                  <a:srgbClr val="0070C0"/>
                </a:solidFill>
              </a:rPr>
              <a:t>the world rectangle</a:t>
            </a:r>
            <a:r>
              <a:rPr lang="en-US" dirty="0"/>
              <a:t>) we see the Mandelbrot set completely </a:t>
            </a:r>
            <a:r>
              <a:rPr lang="en-US" u="sng" dirty="0"/>
              <a:t>repeating</a:t>
            </a:r>
            <a:r>
              <a:rPr lang="en-US" dirty="0"/>
              <a:t> itself on </a:t>
            </a:r>
            <a:r>
              <a:rPr lang="en-US" b="1" dirty="0"/>
              <a:t>infinitely smaller and smaller levels</a:t>
            </a:r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43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1FD00-917A-4385-878B-80997D255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80" y="2499785"/>
            <a:ext cx="3722179" cy="3845977"/>
          </a:xfrm>
          <a:prstGeom prst="rect">
            <a:avLst/>
          </a:prstGeom>
        </p:spPr>
      </p:pic>
      <p:cxnSp>
        <p:nvCxnSpPr>
          <p:cNvPr id="12" name="Elbow Connector 7">
            <a:extLst>
              <a:ext uri="{FF2B5EF4-FFF2-40B4-BE49-F238E27FC236}">
                <a16:creationId xmlns:a16="http://schemas.microsoft.com/office/drawing/2014/main" id="{15210A64-01DA-4DA2-B642-DA83BD67F3FA}"/>
              </a:ext>
            </a:extLst>
          </p:cNvPr>
          <p:cNvCxnSpPr>
            <a:cxnSpLocks/>
          </p:cNvCxnSpPr>
          <p:nvPr/>
        </p:nvCxnSpPr>
        <p:spPr>
          <a:xfrm flipV="1">
            <a:off x="4004187" y="2883310"/>
            <a:ext cx="2020529" cy="2875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Temperature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8" y="1538599"/>
            <a:ext cx="8609524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02" y="3253828"/>
            <a:ext cx="4664996" cy="34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_{n+1}=z_n^2+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382" y="700217"/>
            <a:ext cx="2083236" cy="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557" y="6289288"/>
            <a:ext cx="363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Mandelbrot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1635125"/>
            <a:ext cx="5844074" cy="4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46" y="1317539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22" y="422958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22" y="422958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2" y="422958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22" y="1317539"/>
            <a:ext cx="325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8" y="1183650"/>
            <a:ext cx="7673325" cy="5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simple dynamical system can be generated by invoking a single function over and over again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that the function is recursive (it does not call </a:t>
            </a:r>
            <a:r>
              <a:rPr lang="en-US" sz="2000" i="1" dirty="0"/>
              <a:t>itself</a:t>
            </a:r>
            <a:r>
              <a:rPr lang="en-US" sz="2000" dirty="0"/>
              <a:t>), but that the function is put into what is known as a </a:t>
            </a:r>
            <a:r>
              <a:rPr lang="en-US" sz="2000" b="1" dirty="0">
                <a:solidFill>
                  <a:srgbClr val="FF0000"/>
                </a:solidFill>
              </a:rPr>
              <a:t>closed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The output of the </a:t>
            </a:r>
            <a:r>
              <a:rPr lang="en-US" sz="2000" b="1" i="1" dirty="0">
                <a:solidFill>
                  <a:srgbClr val="00B050"/>
                </a:solidFill>
              </a:rPr>
              <a:t>prior</a:t>
            </a:r>
            <a:r>
              <a:rPr lang="en-US" sz="2000" b="1" dirty="0">
                <a:solidFill>
                  <a:srgbClr val="00B050"/>
                </a:solidFill>
              </a:rPr>
              <a:t> iteration is passed as input parameters into the </a:t>
            </a:r>
            <a:r>
              <a:rPr lang="en-US" sz="2000" b="1" u="sng" dirty="0">
                <a:solidFill>
                  <a:srgbClr val="00B050"/>
                </a:solidFill>
              </a:rPr>
              <a:t>next</a:t>
            </a:r>
            <a:r>
              <a:rPr lang="en-US" sz="2000" b="1" dirty="0">
                <a:solidFill>
                  <a:srgbClr val="00B050"/>
                </a:solidFill>
              </a:rPr>
              <a:t> iteration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study the </a:t>
            </a:r>
            <a:r>
              <a:rPr lang="en-US" sz="2400" b="1" dirty="0"/>
              <a:t>trajectory</a:t>
            </a:r>
            <a:r>
              <a:rPr lang="en-US" sz="2400" dirty="0"/>
              <a:t> of the output values as we iterate from the given initial 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may be stable under iteration, meaning it closes onto into a finite repeating sequence of values (an </a:t>
            </a:r>
            <a:r>
              <a:rPr lang="en-US" sz="2000" b="1" dirty="0">
                <a:solidFill>
                  <a:srgbClr val="0070C0"/>
                </a:solidFill>
              </a:rPr>
              <a:t>orbit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FF0000"/>
                </a:solidFill>
              </a:rPr>
              <a:t>this is also know as the “strange attractor”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Alternatively, the function may blow up and rapidly reach +/- </a:t>
            </a:r>
            <a:r>
              <a:rPr lang="en-US" sz="2000" b="1" dirty="0">
                <a:solidFill>
                  <a:srgbClr val="FF0000"/>
                </a:solidFill>
              </a:rPr>
              <a:t>∞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052513"/>
            <a:ext cx="4955005" cy="47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8" y="3564356"/>
            <a:ext cx="5048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1" y="594811"/>
            <a:ext cx="7580558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800146"/>
          </a:xfrm>
        </p:spPr>
        <p:txBody>
          <a:bodyPr>
            <a:noAutofit/>
          </a:bodyPr>
          <a:lstStyle/>
          <a:p>
            <a:r>
              <a:rPr lang="en-US" sz="2400" dirty="0"/>
              <a:t>There are six possible </a:t>
            </a:r>
            <a:r>
              <a:rPr lang="en-US" sz="2400" b="1" dirty="0">
                <a:solidFill>
                  <a:srgbClr val="00B050"/>
                </a:solidFill>
              </a:rPr>
              <a:t>transformations</a:t>
            </a:r>
            <a:r>
              <a:rPr lang="en-US" sz="2400" dirty="0"/>
              <a:t> of an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Scale</a:t>
            </a:r>
            <a:r>
              <a:rPr lang="en-US" sz="2000" dirty="0"/>
              <a:t> (zoom, magnify, shrink)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Translate</a:t>
            </a:r>
            <a:r>
              <a:rPr lang="en-US" sz="2000" dirty="0"/>
              <a:t> (move, slide, drag, push)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Rotate</a:t>
            </a:r>
            <a:r>
              <a:rPr lang="en-US" sz="2000" dirty="0"/>
              <a:t> (turn, spin, twist)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Reflect</a:t>
            </a:r>
            <a:r>
              <a:rPr lang="en-US" sz="2000" dirty="0"/>
              <a:t> (flip, invert, mirror)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Shear</a:t>
            </a:r>
            <a:r>
              <a:rPr lang="en-US" sz="2000" dirty="0"/>
              <a:t> (stretch, squish, distort)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Identity</a:t>
            </a:r>
            <a:r>
              <a:rPr lang="en-US" sz="2000" dirty="0"/>
              <a:t> (copy, no change, leave alone, skip)</a:t>
            </a:r>
          </a:p>
          <a:p>
            <a:r>
              <a:rPr lang="en-US" sz="2400" dirty="0"/>
              <a:t>Transformations # 1 - 3 are common touch screen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28" y="5281649"/>
            <a:ext cx="4059772" cy="1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72C80-974D-4BBF-A28C-EBF6688765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306" y="4289274"/>
            <a:ext cx="402553" cy="891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Rotation =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42" y="1468581"/>
            <a:ext cx="3528571" cy="3452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41" y="1923731"/>
            <a:ext cx="2323809" cy="87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43" y="2949075"/>
            <a:ext cx="3485714" cy="1104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58490" y="4216065"/>
            <a:ext cx="3914286" cy="1028572"/>
            <a:chOff x="4958490" y="4216065"/>
            <a:chExt cx="3914286" cy="10285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490" y="4216065"/>
              <a:ext cx="3838095" cy="5047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8490" y="4720827"/>
              <a:ext cx="3914286" cy="52381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126" y="5454859"/>
            <a:ext cx="5409524" cy="117142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8164" y="4593771"/>
            <a:ext cx="2166522" cy="1306288"/>
            <a:chOff x="4118164" y="4593771"/>
            <a:chExt cx="2166522" cy="130628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18164" y="4593771"/>
              <a:ext cx="1411779" cy="13062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711371" y="4593771"/>
              <a:ext cx="573315" cy="11684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692980" y="4593771"/>
            <a:ext cx="3304391" cy="1624694"/>
            <a:chOff x="4692980" y="4593771"/>
            <a:chExt cx="3304391" cy="1624694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692980" y="4593771"/>
              <a:ext cx="2600449" cy="1306288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95453" y="4623541"/>
              <a:ext cx="2201918" cy="159492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3362199" y="2273833"/>
            <a:ext cx="1800642" cy="136330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2873829" y="2526439"/>
            <a:ext cx="1707477" cy="1013174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</a:t>
                </a:r>
                <a:r>
                  <a:rPr lang="en-US" sz="2400" b="1" i="1" dirty="0"/>
                  <a:t>apply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transformations</a:t>
                </a:r>
                <a:r>
                  <a:rPr lang="en-US" sz="2400" dirty="0"/>
                  <a:t> to an image</a:t>
                </a:r>
              </a:p>
              <a:p>
                <a:pPr lvl="1"/>
                <a:r>
                  <a:rPr lang="en-US" sz="2000" dirty="0"/>
                  <a:t>Represent each point to draw as a (1 x 3) matrix: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r>
                  <a:rPr lang="en-US" sz="2000" dirty="0"/>
                  <a:t>Multiply this point matrix by a (3 x 3) </a:t>
                </a:r>
                <a:r>
                  <a:rPr lang="en-US" sz="2000" b="1" dirty="0"/>
                  <a:t>transformation</a:t>
                </a:r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The result of (1 x 3)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US" sz="2000" dirty="0"/>
                  <a:t> (3 x 3) = (1 x 3) which is the new point!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b="0" dirty="0"/>
              </a:p>
              <a:p>
                <a:pPr lvl="1"/>
                <a:r>
                  <a:rPr lang="en-US" sz="2000" dirty="0"/>
                  <a:t>Each transformation type has its own distinct </a:t>
                </a:r>
                <a:r>
                  <a:rPr lang="en-US" sz="2000" b="1" dirty="0"/>
                  <a:t>3 x 3 matrix</a:t>
                </a:r>
              </a:p>
              <a:p>
                <a:pPr lvl="1"/>
                <a:r>
                  <a:rPr lang="en-US" sz="2000" dirty="0"/>
                  <a:t>Successive transformations applied to the same point are formed by a sequence of matrix multiplications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7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6715" y="1691285"/>
            <a:ext cx="6808915" cy="5025448"/>
            <a:chOff x="725713" y="1691285"/>
            <a:chExt cx="6808915" cy="50254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7428" y="1691285"/>
              <a:ext cx="2400000" cy="23142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8411" y="4402447"/>
              <a:ext cx="2476190" cy="23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9257" y="2461721"/>
              <a:ext cx="124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Scale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713" y="5197664"/>
              <a:ext cx="1328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Translate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9257" y="3477721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388" y="2696847"/>
            <a:ext cx="2733333" cy="22190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9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28657" y="1253589"/>
            <a:ext cx="6286687" cy="5343155"/>
            <a:chOff x="725713" y="1253589"/>
            <a:chExt cx="6286687" cy="5343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516" y="1253589"/>
              <a:ext cx="1845855" cy="16385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0969" y="3137263"/>
              <a:ext cx="1852161" cy="17253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6709" y="4953152"/>
              <a:ext cx="1623467" cy="164359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57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09067" y="1561449"/>
            <a:ext cx="5925867" cy="5033862"/>
            <a:chOff x="725713" y="1561449"/>
            <a:chExt cx="5925867" cy="5033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Identity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3942" y="4976503"/>
              <a:ext cx="1692087" cy="16188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286" y="1561449"/>
              <a:ext cx="1637454" cy="14397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4358" y="3088257"/>
              <a:ext cx="1774741" cy="1621627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4" y="1451449"/>
            <a:ext cx="6553693" cy="483469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50613A8-88F1-4969-BBCE-6667326D4135}"/>
              </a:ext>
            </a:extLst>
          </p:cNvPr>
          <p:cNvSpPr/>
          <p:nvPr/>
        </p:nvSpPr>
        <p:spPr>
          <a:xfrm>
            <a:off x="407175" y="4608313"/>
            <a:ext cx="1834580" cy="1025571"/>
          </a:xfrm>
          <a:prstGeom prst="wedgeRectCallout">
            <a:avLst>
              <a:gd name="adj1" fmla="val 66921"/>
              <a:gd name="adj2" fmla="val -9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plot is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phase space </a:t>
            </a:r>
            <a:r>
              <a:rPr lang="en-US" dirty="0"/>
              <a:t>of a dynamical system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95FABC-9A15-4D40-9B31-6548AB18A7E5}"/>
              </a:ext>
            </a:extLst>
          </p:cNvPr>
          <p:cNvSpPr/>
          <p:nvPr/>
        </p:nvSpPr>
        <p:spPr>
          <a:xfrm>
            <a:off x="6769324" y="1198976"/>
            <a:ext cx="1834580" cy="1025571"/>
          </a:xfrm>
          <a:prstGeom prst="wedgeRectCallout">
            <a:avLst>
              <a:gd name="adj1" fmla="val -51655"/>
              <a:gd name="adj2" fmla="val 9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phase space has a </a:t>
            </a:r>
            <a:r>
              <a:rPr lang="en-US" dirty="0">
                <a:solidFill>
                  <a:srgbClr val="FFFF00"/>
                </a:solidFill>
              </a:rPr>
              <a:t>strange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</a:rPr>
              <a:t>attractor</a:t>
            </a:r>
          </a:p>
        </p:txBody>
      </p:sp>
    </p:spTree>
    <p:extLst>
      <p:ext uri="{BB962C8B-B14F-4D97-AF65-F5344CB8AC3E}">
        <p14:creationId xmlns:p14="http://schemas.microsoft.com/office/powerpoint/2010/main" val="4724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know the </a:t>
                </a:r>
                <a:r>
                  <a:rPr lang="en-US" sz="2400" b="1" dirty="0"/>
                  <a:t>initial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b="1" dirty="0"/>
                  <a:t>final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coordinates of a point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a transformation is applied, can we work backwards to determine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elements</a:t>
                </a:r>
                <a:r>
                  <a:rPr lang="en-US" sz="2400" dirty="0"/>
                  <a:t>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transformation matrix</a:t>
                </a:r>
                <a:r>
                  <a:rPr lang="en-US" sz="2400" dirty="0"/>
                  <a:t> that caused that particular type of movement?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have seen that a transformation matrix is 3 x 3, but in reality it only has </a:t>
                </a:r>
                <a:r>
                  <a:rPr lang="en-US" sz="2400" b="1" dirty="0"/>
                  <a:t>six</a:t>
                </a:r>
                <a:r>
                  <a:rPr lang="en-US" sz="2400" dirty="0"/>
                  <a:t> unknowns because the last </a:t>
                </a:r>
                <a:r>
                  <a:rPr lang="en-US" sz="2400" b="1" dirty="0"/>
                  <a:t>column</a:t>
                </a:r>
                <a:r>
                  <a:rPr lang="en-US" sz="2400" dirty="0"/>
                  <a:t> is always set to (0, 0, 1) by </a:t>
                </a:r>
                <a:r>
                  <a:rPr lang="en-US" sz="2400" i="1" dirty="0"/>
                  <a:t>definition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Therefore, to determine all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unknowns </a:t>
                </a:r>
                <a:r>
                  <a:rPr lang="en-US" sz="2400" dirty="0"/>
                  <a:t>of the transformation matrix, we need to know the </a:t>
                </a:r>
                <a:r>
                  <a:rPr lang="en-US" sz="2400" u="sng" dirty="0"/>
                  <a:t>before</a:t>
                </a:r>
                <a:r>
                  <a:rPr lang="en-US" sz="2400" dirty="0"/>
                  <a:t> &amp; </a:t>
                </a:r>
                <a:r>
                  <a:rPr lang="en-US" sz="2400" u="sng" dirty="0"/>
                  <a:t>after</a:t>
                </a:r>
                <a:r>
                  <a:rPr lang="en-US" sz="2400" dirty="0"/>
                  <a:t> coordinates of </a:t>
                </a:r>
                <a:r>
                  <a:rPr lang="en-US" sz="2400" b="1" dirty="0"/>
                  <a:t>three separate points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Three points @ 2 coordinates each (x, y)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Six equations and six unknowns… we can solve that!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  <a:blipFill>
                <a:blip r:embed="rId3"/>
                <a:stretch>
                  <a:fillRect l="-1066" t="-17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17945" y="3874100"/>
            <a:ext cx="5908110" cy="1573292"/>
            <a:chOff x="1562603" y="3727800"/>
            <a:chExt cx="5908110" cy="157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76" r="-94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66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331" r="-46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914400" y="587258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Two</a:t>
            </a:r>
            <a:r>
              <a:rPr lang="en-US" sz="2400" dirty="0"/>
              <a:t> systems of 3 unknowns can be solved to get </a:t>
            </a:r>
            <a:r>
              <a:rPr lang="en-US" sz="2400" b="1" dirty="0">
                <a:solidFill>
                  <a:srgbClr val="FF0000"/>
                </a:solidFill>
              </a:rPr>
              <a:t>a …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initial points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blipFill>
                <a:blip r:embed="rId10"/>
                <a:stretch>
                  <a:fillRect r="-2041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final points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blipFill>
                <a:blip r:embed="rId11"/>
                <a:stretch>
                  <a:fillRect r="-1633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31620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6538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93FE0-69FF-439F-A0B6-A340B6CB89CC}"/>
              </a:ext>
            </a:extLst>
          </p:cNvPr>
          <p:cNvSpPr txBox="1"/>
          <p:nvPr/>
        </p:nvSpPr>
        <p:spPr>
          <a:xfrm>
            <a:off x="3800458" y="1306650"/>
            <a:ext cx="1101123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This is the unknown matrix</a:t>
            </a:r>
          </a:p>
        </p:txBody>
      </p:sp>
    </p:spTree>
    <p:extLst>
      <p:ext uri="{BB962C8B-B14F-4D97-AF65-F5344CB8AC3E}">
        <p14:creationId xmlns:p14="http://schemas.microsoft.com/office/powerpoint/2010/main" val="7387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3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19" y="3646805"/>
            <a:ext cx="8007349" cy="27692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because we need </a:t>
            </a:r>
            <a:r>
              <a:rPr lang="en-US" sz="2400" b="1" dirty="0">
                <a:solidFill>
                  <a:srgbClr val="0070C0"/>
                </a:solidFill>
              </a:rPr>
              <a:t>three distinct points </a:t>
            </a:r>
            <a:r>
              <a:rPr lang="en-US" sz="2400" dirty="0"/>
              <a:t>to calculate a transformation matrix that not all possible transformations can be indicated with just </a:t>
            </a:r>
            <a:r>
              <a:rPr lang="en-US" sz="2400" b="1" i="1" dirty="0"/>
              <a:t>two fingers </a:t>
            </a:r>
            <a:r>
              <a:rPr lang="en-US" sz="2400" dirty="0"/>
              <a:t>on a touch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points only solves four unknowns – so we can’t represent </a:t>
            </a:r>
            <a:r>
              <a:rPr lang="en-US" sz="2400" b="1" dirty="0">
                <a:solidFill>
                  <a:srgbClr val="00B050"/>
                </a:solidFill>
              </a:rPr>
              <a:t>reflections</a:t>
            </a:r>
            <a:r>
              <a:rPr lang="en-US" sz="2400" dirty="0"/>
              <a:t> (flips, reverses, mirrors) with only two fingers – only moving, rotating, and zooming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5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IFS</a:t>
                </a:r>
                <a:r>
                  <a:rPr lang="en-US" sz="2400" dirty="0"/>
                  <a:t> is a </a:t>
                </a:r>
                <a:r>
                  <a:rPr lang="en-US" sz="2400" b="1" dirty="0"/>
                  <a:t>set</a:t>
                </a:r>
                <a:r>
                  <a:rPr lang="en-US" sz="2400" dirty="0"/>
                  <a:t> of 2D affine transforms (matrices)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During each iteration,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pixel is colored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One of the transforms in the IFS is randomly selected based upon its probability value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selected transform maps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point becomes the new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process repeats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IFS transform has a probability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some systems, every transform has </a:t>
                </a:r>
                <a:r>
                  <a:rPr lang="en-US" sz="2000" b="1" dirty="0"/>
                  <a:t>equal probability </a:t>
                </a:r>
                <a:r>
                  <a:rPr lang="en-US" sz="2000" dirty="0"/>
                  <a:t>of being chosen for the current iteration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other systems, the probability is not </a:t>
                </a:r>
                <a:r>
                  <a:rPr lang="en-US" sz="2000" u="sng" dirty="0"/>
                  <a:t>uniform</a:t>
                </a:r>
                <a:r>
                  <a:rPr lang="en-US" sz="2000" dirty="0"/>
                  <a:t>, and some transforms may be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favored</a:t>
                </a:r>
                <a:r>
                  <a:rPr lang="en-US" sz="2000" dirty="0"/>
                  <a:t> over others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  <a:blipFill>
                <a:blip r:embed="rId3"/>
                <a:stretch>
                  <a:fillRect l="-1066" t="-2014" r="-152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Single Transformation Mapping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7679" y="5153387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92480" y="2373867"/>
            <a:ext cx="2560320" cy="2560320"/>
            <a:chOff x="792480" y="2373867"/>
            <a:chExt cx="2560320" cy="2560320"/>
          </a:xfrm>
        </p:grpSpPr>
        <p:sp>
          <p:nvSpPr>
            <p:cNvPr id="25" name="Rectangle 24"/>
            <p:cNvSpPr/>
            <p:nvPr/>
          </p:nvSpPr>
          <p:spPr>
            <a:xfrm>
              <a:off x="79248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3059" y="2801510"/>
              <a:ext cx="944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Dave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70120" y="2373867"/>
            <a:ext cx="2560320" cy="2560320"/>
            <a:chOff x="4770120" y="2373867"/>
            <a:chExt cx="2560320" cy="2560320"/>
          </a:xfrm>
        </p:grpSpPr>
        <p:sp>
          <p:nvSpPr>
            <p:cNvPr id="26" name="Rectangle 25"/>
            <p:cNvSpPr/>
            <p:nvPr/>
          </p:nvSpPr>
          <p:spPr>
            <a:xfrm>
              <a:off x="477012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005974" y="2847948"/>
              <a:ext cx="914400" cy="914400"/>
              <a:chOff x="6005974" y="2847948"/>
              <a:chExt cx="914400" cy="914400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 rot="2040000">
                <a:off x="6005974" y="2847948"/>
                <a:ext cx="914400" cy="914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70539">
                <a:off x="6237838" y="3001011"/>
                <a:ext cx="645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Dave</a:t>
                </a:r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99515" y="1580400"/>
            <a:ext cx="6132705" cy="1090049"/>
            <a:chOff x="199515" y="1580400"/>
            <a:chExt cx="6132705" cy="1090049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92480" y="2430780"/>
              <a:ext cx="5539740" cy="23966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9515" y="1580400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Top Left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9515" y="3436620"/>
            <a:ext cx="5628960" cy="1497568"/>
            <a:chOff x="199515" y="3436620"/>
            <a:chExt cx="5628960" cy="149756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792480" y="3436620"/>
              <a:ext cx="5035995" cy="149756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99515" y="3939847"/>
              <a:ext cx="1377826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Left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133" y="3939847"/>
            <a:ext cx="3327687" cy="1783338"/>
            <a:chOff x="3233133" y="3939847"/>
            <a:chExt cx="3327687" cy="178333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352800" y="3939847"/>
              <a:ext cx="3208020" cy="99434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33133" y="5046077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Right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562600" y="537258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Every mapping requires </a:t>
            </a:r>
            <a:r>
              <a:rPr lang="en-US" sz="2400" b="1" u="sng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 points!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42"/>
          <a:stretch/>
        </p:blipFill>
        <p:spPr>
          <a:xfrm>
            <a:off x="709949" y="2387643"/>
            <a:ext cx="2607510" cy="2264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9332" y="4572461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</p:spTree>
    <p:extLst>
      <p:ext uri="{BB962C8B-B14F-4D97-AF65-F5344CB8AC3E}">
        <p14:creationId xmlns:p14="http://schemas.microsoft.com/office/powerpoint/2010/main" val="329927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8142" y="5659543"/>
            <a:ext cx="6858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ifs.add_mapping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(0, 0, 15, 0, 0, 15, 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Multiple Transformation Mappings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5827" y="4414062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5000" y="4104964"/>
            <a:ext cx="3266920" cy="1963818"/>
            <a:chOff x="665000" y="4104964"/>
            <a:chExt cx="3266920" cy="1963818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3143"/>
              <a:ext cx="2790870" cy="32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352800" y="5668672"/>
              <a:ext cx="5791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635931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65000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391867" y="4104964"/>
            <a:ext cx="2750236" cy="1963818"/>
            <a:chOff x="2391867" y="4104964"/>
            <a:chExt cx="2750236" cy="1963818"/>
          </a:xfrm>
        </p:grpSpPr>
        <p:sp>
          <p:nvSpPr>
            <p:cNvPr id="10" name="TextBox 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709253" y="4333649"/>
              <a:ext cx="1862746" cy="1398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145280" y="5668672"/>
              <a:ext cx="7696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571998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391867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723" y="2537446"/>
            <a:ext cx="5236916" cy="3531336"/>
            <a:chOff x="645723" y="2537446"/>
            <a:chExt cx="5236916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2790870" cy="9200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5827" y="3430440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(0, 15)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42102" y="5668672"/>
              <a:ext cx="740537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H="1" flipV="1">
              <a:off x="3920983" y="3799772"/>
              <a:ext cx="1587081" cy="173740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45723" y="2590885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630482" y="2526307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60377" y="213192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(0, 30)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7285" y="442308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98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09948" y="5652046"/>
            <a:ext cx="726537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15, 0, 30, 0, 15, 15, 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70"/>
          <a:stretch/>
        </p:blipFill>
        <p:spPr>
          <a:xfrm>
            <a:off x="709948" y="2387643"/>
            <a:ext cx="5440129" cy="226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062" y="2537446"/>
            <a:ext cx="5106157" cy="3531336"/>
            <a:chOff x="845062" y="2537446"/>
            <a:chExt cx="5106157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3726937" cy="9208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059768" y="5668672"/>
              <a:ext cx="891451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4629242" y="3528060"/>
              <a:ext cx="826677" cy="208026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37625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45062" y="4421733"/>
            <a:ext cx="4297041" cy="1647049"/>
            <a:chOff x="845062" y="4421733"/>
            <a:chExt cx="4297041" cy="1647049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1733"/>
              <a:ext cx="3726937" cy="899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2420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573780" y="4533900"/>
              <a:ext cx="883920" cy="10744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09253" y="4337983"/>
            <a:ext cx="3378242" cy="1730799"/>
            <a:chOff x="2709253" y="4337983"/>
            <a:chExt cx="3378242" cy="1730799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709253" y="4337983"/>
              <a:ext cx="2798815" cy="96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8051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457700" y="4430728"/>
              <a:ext cx="979259" cy="117759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7285" y="4423083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(30, 0)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170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45062" y="2513517"/>
            <a:ext cx="3258904" cy="23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5062" y="3458253"/>
            <a:ext cx="3258904" cy="9230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09253" y="3458252"/>
            <a:ext cx="2326447" cy="889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76107" y="5590270"/>
            <a:ext cx="799178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7.5, 15, 22.5, 15, 7.5, 30, 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0182" y="2709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5112" y="441444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2657" y="5637608"/>
            <a:ext cx="1005195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01974" y="5637608"/>
            <a:ext cx="1151691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76653" y="5644207"/>
            <a:ext cx="1045373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5244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BCDF2A-8CF3-4C30-97E7-4728F6DF35DA}"/>
              </a:ext>
            </a:extLst>
          </p:cNvPr>
          <p:cNvCxnSpPr>
            <a:endCxn id="25" idx="0"/>
          </p:cNvCxnSpPr>
          <p:nvPr/>
        </p:nvCxnSpPr>
        <p:spPr>
          <a:xfrm flipH="1">
            <a:off x="3455255" y="3458252"/>
            <a:ext cx="648711" cy="2179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9B3BCA-FD0B-4A0C-8A5E-8166135E05C1}"/>
              </a:ext>
            </a:extLst>
          </p:cNvPr>
          <p:cNvCxnSpPr>
            <a:cxnSpLocks/>
          </p:cNvCxnSpPr>
          <p:nvPr/>
        </p:nvCxnSpPr>
        <p:spPr>
          <a:xfrm flipH="1">
            <a:off x="4763729" y="3458252"/>
            <a:ext cx="271971" cy="21859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8052A5-CAF0-40E2-A456-F6DCC5B511A5}"/>
              </a:ext>
            </a:extLst>
          </p:cNvPr>
          <p:cNvCxnSpPr>
            <a:cxnSpLocks/>
          </p:cNvCxnSpPr>
          <p:nvPr/>
        </p:nvCxnSpPr>
        <p:spPr>
          <a:xfrm>
            <a:off x="4103966" y="2537446"/>
            <a:ext cx="1978509" cy="31067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44" b="51546"/>
          <a:stretch/>
        </p:blipFill>
        <p:spPr>
          <a:xfrm>
            <a:off x="706801" y="1468581"/>
            <a:ext cx="5214676" cy="22775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34105" y="1599704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0" y="1535723"/>
            <a:ext cx="6587861" cy="4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13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48" r="67743"/>
          <a:stretch/>
        </p:blipFill>
        <p:spPr>
          <a:xfrm>
            <a:off x="706801" y="3900948"/>
            <a:ext cx="2493599" cy="226802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22" name="Rectangle 21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6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1" y="1468581"/>
            <a:ext cx="7730398" cy="47003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05941" y="49846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685" y="4970624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34105" y="4170254"/>
            <a:ext cx="4655158" cy="1866900"/>
            <a:chOff x="3641725" y="2514600"/>
            <a:chExt cx="4655158" cy="1866900"/>
          </a:xfrm>
        </p:grpSpPr>
        <p:sp>
          <p:nvSpPr>
            <p:cNvPr id="17" name="Rectangle 16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5EB7A-E80A-48EB-B065-7921E5B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228E5-62DE-47BA-8A90-99D9A60E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8D3F40-850F-4E95-9E92-E48BB65B4C42}"/>
              </a:ext>
            </a:extLst>
          </p:cNvPr>
          <p:cNvSpPr/>
          <p:nvPr/>
        </p:nvSpPr>
        <p:spPr>
          <a:xfrm>
            <a:off x="1091380" y="2462980"/>
            <a:ext cx="1629697" cy="892278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3642650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DF4DF-FDAD-4F24-966E-E6A072CE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0A1FFC5-C658-47E5-911C-0CC6CB9A84C6}"/>
              </a:ext>
            </a:extLst>
          </p:cNvPr>
          <p:cNvSpPr/>
          <p:nvPr/>
        </p:nvSpPr>
        <p:spPr>
          <a:xfrm>
            <a:off x="361334" y="1902079"/>
            <a:ext cx="2979175" cy="1308663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triangle is made from many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infinitely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smaller triangles that are </a:t>
            </a:r>
            <a:r>
              <a:rPr lang="en-US" u="sng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exact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copies of the original image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FDDEA61-79DB-4714-B783-DCB1C4B57298}"/>
              </a:ext>
            </a:extLst>
          </p:cNvPr>
          <p:cNvSpPr/>
          <p:nvPr/>
        </p:nvSpPr>
        <p:spPr>
          <a:xfrm>
            <a:off x="6524316" y="2569400"/>
            <a:ext cx="1629697" cy="892278"/>
          </a:xfrm>
          <a:prstGeom prst="wedgeRoundRectCallout">
            <a:avLst>
              <a:gd name="adj1" fmla="val -83276"/>
              <a:gd name="adj2" fmla="val -6807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02258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E48C6E-0259-810D-A149-1B87DF47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" y="361433"/>
            <a:ext cx="4763770" cy="6392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851" y="365126"/>
            <a:ext cx="268236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1B28D-F498-442E-9B0C-CDB7AA2FE7D4}"/>
              </a:ext>
            </a:extLst>
          </p:cNvPr>
          <p:cNvGrpSpPr/>
          <p:nvPr/>
        </p:nvGrpSpPr>
        <p:grpSpPr>
          <a:xfrm>
            <a:off x="3204784" y="45847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C32D57-BE0F-494B-9AE4-45156F5D6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27DC6-C25E-4B68-88F3-5B68E329AD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6B397-4219-407A-A172-CCE363709F0A}"/>
              </a:ext>
            </a:extLst>
          </p:cNvPr>
          <p:cNvGrpSpPr/>
          <p:nvPr/>
        </p:nvGrpSpPr>
        <p:grpSpPr>
          <a:xfrm>
            <a:off x="3029164" y="380844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74C29-EF87-432F-92E6-450D2737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78D2B-A0B0-4ED4-9275-BAC661E204F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DBCA1C-4EE6-4CED-9188-DBA886E7E6C2}"/>
              </a:ext>
            </a:extLst>
          </p:cNvPr>
          <p:cNvGrpSpPr/>
          <p:nvPr/>
        </p:nvGrpSpPr>
        <p:grpSpPr>
          <a:xfrm>
            <a:off x="1487023" y="4172969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AB3A63-2B2B-4891-AB77-101212F0E47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A83A7-4AC7-4FA8-AD35-9501DF97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115506-59A2-45CB-B56A-99FAEBF4CFAF}"/>
              </a:ext>
            </a:extLst>
          </p:cNvPr>
          <p:cNvGrpSpPr/>
          <p:nvPr/>
        </p:nvGrpSpPr>
        <p:grpSpPr>
          <a:xfrm>
            <a:off x="2221524" y="153739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D33E46-4C35-4E11-A5F4-EA26B1931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517209-220A-46B8-B88F-D87985677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5198B-309C-409E-9E01-E0D9BA5936D8}"/>
              </a:ext>
            </a:extLst>
          </p:cNvPr>
          <p:cNvGrpSpPr/>
          <p:nvPr/>
        </p:nvGrpSpPr>
        <p:grpSpPr>
          <a:xfrm>
            <a:off x="3851120" y="241485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4EF25-ABF9-4CAC-9C9E-5400ED4E11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8B277F-F4B3-4BDD-B730-D0ABC30C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4667CD-10E6-42CA-91C4-998B5088B7A6}"/>
              </a:ext>
            </a:extLst>
          </p:cNvPr>
          <p:cNvGrpSpPr/>
          <p:nvPr/>
        </p:nvGrpSpPr>
        <p:grpSpPr>
          <a:xfrm>
            <a:off x="3344615" y="311660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4D6488-3093-4225-AE06-D95090AB62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D0BA38-5FA3-477E-A492-2771F0E92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4B0428-8091-46A1-AA64-272B30F3D6F5}"/>
              </a:ext>
            </a:extLst>
          </p:cNvPr>
          <p:cNvGrpSpPr/>
          <p:nvPr/>
        </p:nvGrpSpPr>
        <p:grpSpPr>
          <a:xfrm>
            <a:off x="2572472" y="5058292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D1450F-B195-412F-B19A-7DD412ADA6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CD7DE9-6F7A-478F-B1E0-E9756112D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4F9B5E-DFA3-441B-8671-8CD5A06E691B}"/>
              </a:ext>
            </a:extLst>
          </p:cNvPr>
          <p:cNvGrpSpPr/>
          <p:nvPr/>
        </p:nvGrpSpPr>
        <p:grpSpPr>
          <a:xfrm>
            <a:off x="3365788" y="583745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688D53-8776-41B9-B2E1-A3411A0C49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A31238-200E-487A-95E2-5458629BD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FD9F21-9109-4404-B263-10106935A7D5}"/>
              </a:ext>
            </a:extLst>
          </p:cNvPr>
          <p:cNvGrpSpPr/>
          <p:nvPr/>
        </p:nvGrpSpPr>
        <p:grpSpPr>
          <a:xfrm>
            <a:off x="4477040" y="44863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09BBCE-B489-4E91-9F70-CD38FC985F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8D4753-F859-44B3-8A3C-1EFF69ED5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9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B1E76-1503-4C12-B06F-18B2829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2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6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9" y="365126"/>
            <a:ext cx="866124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Self-Similarity Creates Fractal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7" y="1395557"/>
            <a:ext cx="7541303" cy="5033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8429" y="2402692"/>
            <a:ext cx="4947138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line is a 1D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line folds and twists, it begins to occupy a 2D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continues to replicate itself at infinitely smaller detail, the 1D line will start becoming a 2D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 now has a </a:t>
            </a:r>
            <a:r>
              <a:rPr lang="en-US" sz="2400" b="1" dirty="0">
                <a:solidFill>
                  <a:srgbClr val="FF0000"/>
                </a:solidFill>
              </a:rPr>
              <a:t>fractional dimension</a:t>
            </a:r>
            <a:r>
              <a:rPr lang="en-US" sz="2400" dirty="0"/>
              <a:t>, greater than 1, but not quite 2 </a:t>
            </a:r>
          </a:p>
        </p:txBody>
      </p:sp>
    </p:spTree>
    <p:extLst>
      <p:ext uri="{BB962C8B-B14F-4D97-AF65-F5344CB8AC3E}">
        <p14:creationId xmlns:p14="http://schemas.microsoft.com/office/powerpoint/2010/main" val="38479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867" y="1563545"/>
            <a:ext cx="6184265" cy="47928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13560" y="5455920"/>
            <a:ext cx="2255520" cy="4419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22520" y="4137660"/>
            <a:ext cx="2316480" cy="16611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319" y="2038350"/>
            <a:ext cx="114300" cy="26217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417320" y="1789010"/>
            <a:ext cx="5524500" cy="4448486"/>
            <a:chOff x="1417320" y="1789010"/>
            <a:chExt cx="5524500" cy="4448486"/>
          </a:xfrm>
        </p:grpSpPr>
        <p:sp>
          <p:nvSpPr>
            <p:cNvPr id="21" name="Rectangle 20"/>
            <p:cNvSpPr/>
            <p:nvPr/>
          </p:nvSpPr>
          <p:spPr>
            <a:xfrm>
              <a:off x="6419850" y="1789010"/>
              <a:ext cx="521970" cy="314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17320" y="5992843"/>
              <a:ext cx="472440" cy="24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6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Unstable</a:t>
            </a:r>
            <a:r>
              <a:rPr lang="en-US" sz="3200" dirty="0">
                <a:latin typeface="+mn-lt"/>
              </a:rPr>
              <a:t>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57" y="1301655"/>
            <a:ext cx="5558487" cy="505469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49600" y="2837544"/>
            <a:ext cx="5551715" cy="2151609"/>
            <a:chOff x="3149600" y="2837544"/>
            <a:chExt cx="5551715" cy="2151609"/>
          </a:xfrm>
        </p:grpSpPr>
        <p:sp>
          <p:nvSpPr>
            <p:cNvPr id="6" name="TextBox 5"/>
            <p:cNvSpPr txBox="1"/>
            <p:nvPr/>
          </p:nvSpPr>
          <p:spPr>
            <a:xfrm>
              <a:off x="6865257" y="3234827"/>
              <a:ext cx="1836058" cy="17543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some chaotic “circling” the particles eventually fly off in opposite directions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342743" y="2837544"/>
              <a:ext cx="457200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149600" y="4111990"/>
              <a:ext cx="3650343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770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5333" y="5460518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5333" y="1351125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(0, 48)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8422" y="135112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(48, 48)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8422" y="5460518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2071433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3679" y="5922183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xMin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yMin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5361" y="953158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xMax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yMax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11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799907" y="5448123"/>
            <a:ext cx="19124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1020" y="1841560"/>
            <a:ext cx="1871330" cy="26368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12350" y="5443870"/>
            <a:ext cx="1886924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“Stem”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93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38475" y="5146158"/>
            <a:ext cx="1457078" cy="3111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38475" y="1845812"/>
            <a:ext cx="674522" cy="2645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01555" y="4355096"/>
            <a:ext cx="1602681" cy="11022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“Left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42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24040" y="4682579"/>
            <a:ext cx="1628875" cy="7650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68246" y="1957754"/>
            <a:ext cx="2571371" cy="1916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93049" y="5384802"/>
            <a:ext cx="1560151" cy="22068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42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17210" y="4491193"/>
            <a:ext cx="406582" cy="9531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8246" y="1790523"/>
            <a:ext cx="606474" cy="1672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217920" y="4759133"/>
            <a:ext cx="386316" cy="685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29" y="207143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5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867" y="2069095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18979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7369" y="2061589"/>
            <a:ext cx="3872256" cy="1200329"/>
            <a:chOff x="404369" y="2061589"/>
            <a:chExt cx="3872256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404369" y="2061589"/>
              <a:ext cx="1937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#1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“Stem”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.2083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77369" y="4189792"/>
            <a:ext cx="4063764" cy="1200329"/>
            <a:chOff x="508236" y="4189792"/>
            <a:chExt cx="4063764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508236" y="4189792"/>
              <a:ext cx="17299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#2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“Left Leaf”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.2812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−.2916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20.0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1562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−.3125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.3028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.1778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20.5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8333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.8437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5026" y="2254814"/>
            <a:ext cx="1390955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657" y="2213225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86120" y="437304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0019" y="436820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7894" y="5743062"/>
            <a:ext cx="488821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With just 24 numbers…</a:t>
            </a:r>
          </a:p>
        </p:txBody>
      </p:sp>
    </p:spTree>
    <p:extLst>
      <p:ext uri="{BB962C8B-B14F-4D97-AF65-F5344CB8AC3E}">
        <p14:creationId xmlns:p14="http://schemas.microsoft.com/office/powerpoint/2010/main" val="34637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B0FEE-ABF2-4382-AE2E-3D5037AA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94" y="1468580"/>
            <a:ext cx="4922012" cy="5085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AC50-0D80-4491-A3A6-3B465778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64" y="1472184"/>
            <a:ext cx="4920414" cy="508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53EACBD-2EC6-49AB-9095-7D0F9771C988}"/>
              </a:ext>
            </a:extLst>
          </p:cNvPr>
          <p:cNvSpPr/>
          <p:nvPr/>
        </p:nvSpPr>
        <p:spPr>
          <a:xfrm>
            <a:off x="628650" y="2154679"/>
            <a:ext cx="2173544" cy="1103455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 in to see the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self-similarity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of this fractal image</a:t>
            </a:r>
          </a:p>
        </p:txBody>
      </p:sp>
    </p:spTree>
    <p:extLst>
      <p:ext uri="{BB962C8B-B14F-4D97-AF65-F5344CB8AC3E}">
        <p14:creationId xmlns:p14="http://schemas.microsoft.com/office/powerpoint/2010/main" val="3279802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4935F-B02E-4B95-9552-056DC73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78" y="1480326"/>
            <a:ext cx="4910644" cy="5073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9B36509-3EDA-47C4-965A-175E686D287B}"/>
              </a:ext>
            </a:extLst>
          </p:cNvPr>
          <p:cNvSpPr/>
          <p:nvPr/>
        </p:nvSpPr>
        <p:spPr>
          <a:xfrm>
            <a:off x="938367" y="4757769"/>
            <a:ext cx="2173544" cy="1103455"/>
          </a:xfrm>
          <a:prstGeom prst="wedgeRoundRectCallout">
            <a:avLst>
              <a:gd name="adj1" fmla="val 47947"/>
              <a:gd name="adj2" fmla="val -10225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leaf is an entire copy of the original fern</a:t>
            </a:r>
          </a:p>
        </p:txBody>
      </p:sp>
    </p:spTree>
    <p:extLst>
      <p:ext uri="{BB962C8B-B14F-4D97-AF65-F5344CB8AC3E}">
        <p14:creationId xmlns:p14="http://schemas.microsoft.com/office/powerpoint/2010/main" val="3479474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5A0A0-991D-5EEA-D931-2C9E7554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71" y="1736881"/>
            <a:ext cx="6742857" cy="452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probability of each transform being selected per iteration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blipFill>
                <a:blip r:embed="rId4"/>
                <a:stretch>
                  <a:fillRect l="-535" t="-601" r="-1337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566F8C-72A5-4BFA-AC96-4A052C5C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35364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some dynamical systems, the eventuality of achieving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convergence to orbital stability</a:t>
                </a:r>
                <a:r>
                  <a:rPr lang="en-US" sz="2400" dirty="0"/>
                  <a:t>, or the rapid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divergence to chaos </a:t>
                </a:r>
                <a:r>
                  <a:rPr lang="en-US" sz="2400" dirty="0"/>
                  <a:t>(or infinity), can be unexpectedly affected by just a </a:t>
                </a:r>
                <a:r>
                  <a:rPr lang="en-US" sz="2400" b="1" dirty="0"/>
                  <a:t>tiny</a:t>
                </a:r>
                <a:r>
                  <a:rPr lang="en-US" sz="2400" dirty="0"/>
                  <a:t> change in the initial state vector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, a simple </a:t>
                </a:r>
                <a:r>
                  <a:rPr lang="en-US" sz="2400" b="1" dirty="0"/>
                  <a:t>nonlinear</a:t>
                </a:r>
                <a:r>
                  <a:rPr lang="en-US" sz="2400" dirty="0"/>
                  <a:t> equation: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iterate this function for any </a:t>
                </a:r>
                <a:r>
                  <a:rPr lang="en-US" sz="2400" b="1" dirty="0"/>
                  <a:t>fixed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is amazing how </a:t>
                </a:r>
                <a:r>
                  <a:rPr lang="en-US" sz="2000" i="1" dirty="0"/>
                  <a:t>even this simple formula</a:t>
                </a:r>
                <a:r>
                  <a:rPr lang="en-US" sz="2000" dirty="0"/>
                  <a:t> behaves so wildly for </a:t>
                </a:r>
                <a:r>
                  <a:rPr lang="en-US" sz="2000" b="1" dirty="0"/>
                  <a:t>slightly</a:t>
                </a:r>
                <a:r>
                  <a:rPr lang="en-US" sz="2000" dirty="0"/>
                  <a:t> different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Also surprising is that it matters little what we pick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– </a:t>
                </a:r>
                <a:r>
                  <a:rPr lang="en-US" sz="2000" b="1" dirty="0"/>
                  <a:t>if the orbit is stable</a:t>
                </a:r>
                <a:r>
                  <a:rPr lang="en-US" sz="2000" dirty="0"/>
                  <a:t>, it </a:t>
                </a:r>
                <a:r>
                  <a:rPr lang="en-US" sz="2000" u="sng" dirty="0"/>
                  <a:t>will</a:t>
                </a:r>
                <a:r>
                  <a:rPr lang="en-US" sz="2000" dirty="0"/>
                  <a:t> eventually converge to the same repeating sequence for the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C1BE7-9F7F-4F25-92D6-77F01E9A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9" y="2978561"/>
            <a:ext cx="6529621" cy="297978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87A4232-6FAD-4DFB-84D0-7A550A49DC64}"/>
              </a:ext>
            </a:extLst>
          </p:cNvPr>
          <p:cNvSpPr/>
          <p:nvPr/>
        </p:nvSpPr>
        <p:spPr>
          <a:xfrm>
            <a:off x="5051312" y="1548068"/>
            <a:ext cx="2418746" cy="1231491"/>
          </a:xfrm>
          <a:prstGeom prst="wedgeRectCallout">
            <a:avLst>
              <a:gd name="adj1" fmla="val -61710"/>
              <a:gd name="adj2" fmla="val 93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image is just a </a:t>
            </a:r>
            <a:r>
              <a:rPr lang="en-US" i="1" dirty="0"/>
              <a:t>single</a:t>
            </a:r>
            <a:r>
              <a:rPr lang="en-US" dirty="0"/>
              <a:t> point jumping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200,000</a:t>
            </a:r>
            <a:r>
              <a:rPr lang="en-US" dirty="0"/>
              <a:t> times all around the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10F47A-232A-4367-B503-5A4516A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4228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Surprisingly,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it does not matter </a:t>
                </a:r>
                <a:r>
                  <a:rPr lang="en-US" sz="2400" dirty="0"/>
                  <a:t>what coordinates we pick for the starting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because we will wind up with </a:t>
                </a:r>
                <a:r>
                  <a:rPr lang="en-US" sz="2400" i="1" dirty="0"/>
                  <a:t>nearly</a:t>
                </a:r>
                <a:r>
                  <a:rPr lang="en-US" sz="2400" dirty="0"/>
                  <a:t> the exact same picture every time!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Here is the even stranger thing: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It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also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does not matter what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order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we pick the transforms!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pick the transforms completely at random (but adhering to the probability ratio) – and we will still get a </a:t>
                </a:r>
                <a:r>
                  <a:rPr lang="en-US" sz="2000" b="1" u="sng" dirty="0">
                    <a:solidFill>
                      <a:srgbClr val="FF0000"/>
                    </a:solidFill>
                  </a:rPr>
                  <a:t>similar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image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Now “similar” is a relative term – but as far as humans are concerned, the images between two different IFS runs will appear almost the </a:t>
                </a:r>
                <a:r>
                  <a:rPr lang="en-US" sz="2000" u="sng" dirty="0"/>
                  <a:t>same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 matter what PRNG seed we use!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image we see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strange attractor </a:t>
                </a:r>
                <a:r>
                  <a:rPr lang="en-US" sz="2400" dirty="0"/>
                  <a:t>inherently </a:t>
                </a:r>
                <a:r>
                  <a:rPr lang="en-US" sz="2400" b="1" dirty="0"/>
                  <a:t>locked inside</a:t>
                </a:r>
                <a:r>
                  <a:rPr lang="en-US" sz="2400" dirty="0"/>
                  <a:t> the transformation matrices of the IFS!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Michael Barnsley discovered the IFS approach in </a:t>
            </a:r>
            <a:r>
              <a:rPr lang="en-US" sz="2400" b="1" dirty="0"/>
              <a:t>1988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Barnsley proved the “</a:t>
            </a:r>
            <a:r>
              <a:rPr lang="en-US" sz="2400" b="1" dirty="0">
                <a:solidFill>
                  <a:srgbClr val="00B050"/>
                </a:solidFill>
              </a:rPr>
              <a:t>Collage Theorem</a:t>
            </a:r>
            <a:r>
              <a:rPr lang="en-US" sz="2400" dirty="0"/>
              <a:t>” that shows: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we chose a sufficiently dense set of affine transforms to appropriately “cover” or “map” the original image…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if we iterate that IFS a sufficient number of times…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then </a:t>
            </a:r>
            <a:r>
              <a:rPr lang="en-US" sz="2000" b="1" dirty="0">
                <a:solidFill>
                  <a:srgbClr val="FF0000"/>
                </a:solidFill>
              </a:rPr>
              <a:t>the original image will reappear</a:t>
            </a:r>
            <a:r>
              <a:rPr lang="en-US" sz="2000" dirty="0"/>
              <a:t> – even though we will regenerate it in a completely random fashion every time!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essentially encoded the original image </a:t>
            </a:r>
            <a:r>
              <a:rPr lang="en-US" sz="2400" i="1" dirty="0"/>
              <a:t>into</a:t>
            </a:r>
            <a:r>
              <a:rPr lang="en-US" sz="2400" dirty="0"/>
              <a:t> our system of linear equations!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coefficients</a:t>
            </a:r>
            <a:r>
              <a:rPr lang="en-US" sz="2000" dirty="0"/>
              <a:t> of the IFS (and their probability of selection) is the only the information we need to reproduce the original image – this enables vastly higher compression that GIF, PNG, or JPEG!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following IFS uses </a:t>
            </a:r>
            <a:r>
              <a:rPr lang="en-US" sz="2400" b="1" u="sng" dirty="0"/>
              <a:t>29</a:t>
            </a:r>
            <a:r>
              <a:rPr lang="en-US" sz="2400" dirty="0"/>
              <a:t> affine transforms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IFS was created by mapping a base frame </a:t>
            </a:r>
            <a:r>
              <a:rPr lang="en-US" sz="2400" b="1" dirty="0"/>
              <a:t>into</a:t>
            </a:r>
            <a:r>
              <a:rPr lang="en-US" sz="2400" dirty="0"/>
              <a:t> the various portions of the letters which makeup </a:t>
            </a:r>
            <a:r>
              <a:rPr lang="en-US" sz="2400" b="1" dirty="0">
                <a:solidFill>
                  <a:srgbClr val="0070C0"/>
                </a:solidFill>
              </a:rPr>
              <a:t>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of the transforms rotate and skew the base frame, and you can see the affect of these transforms (and where they were originally targeted) </a:t>
            </a:r>
            <a:r>
              <a:rPr lang="en-US" sz="2400" i="1" dirty="0"/>
              <a:t>within</a:t>
            </a:r>
            <a:r>
              <a:rPr lang="en-US" sz="2400" dirty="0"/>
              <a:t> the letters themselves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that an IFS is a fractal with </a:t>
            </a:r>
            <a:r>
              <a:rPr lang="en-US" sz="2400" b="1" dirty="0">
                <a:solidFill>
                  <a:srgbClr val="00B050"/>
                </a:solidFill>
              </a:rPr>
              <a:t>no loss of detail </a:t>
            </a:r>
            <a:r>
              <a:rPr lang="en-US" sz="2400" dirty="0"/>
              <a:t>throughout </a:t>
            </a:r>
            <a:r>
              <a:rPr lang="en-US" sz="2400" b="1" dirty="0">
                <a:solidFill>
                  <a:srgbClr val="FF0000"/>
                </a:solidFill>
              </a:rPr>
              <a:t>limitless zoom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Left click anywhere on the image to draw a zoom rectangle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Right click to return to prior zoom </a:t>
            </a:r>
            <a:r>
              <a:rPr lang="en-US" sz="2400" dirty="0" err="1"/>
              <a:t>statee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69" y="1956620"/>
            <a:ext cx="6978663" cy="318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17319" y="2270760"/>
            <a:ext cx="6278881" cy="2529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2188" y="1965414"/>
            <a:ext cx="6972342" cy="3176634"/>
            <a:chOff x="1052188" y="1965414"/>
            <a:chExt cx="6972342" cy="3176634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1409700" y="2984865"/>
              <a:ext cx="2255274" cy="180049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H="1" flipV="1">
              <a:off x="4371975" y="2991288"/>
              <a:ext cx="3324226" cy="179407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1417319" y="2287589"/>
              <a:ext cx="2247655" cy="36129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52188" y="4744832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5794" y="4772716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2188" y="196541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664974" y="2656062"/>
            <a:ext cx="723670" cy="3352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634170-45A4-409A-A298-95CDB8A3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4258" y="1554713"/>
            <a:ext cx="8555486" cy="3604141"/>
            <a:chOff x="294258" y="1554713"/>
            <a:chExt cx="8555486" cy="360414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94258" y="1554713"/>
              <a:ext cx="3025205" cy="52411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94258" y="2581275"/>
              <a:ext cx="302520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321969" y="2581275"/>
              <a:ext cx="452777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4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1360" y="1996440"/>
            <a:ext cx="1127760" cy="647700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550715" y="1996440"/>
            <a:ext cx="6042571" cy="4542473"/>
            <a:chOff x="1550715" y="1996440"/>
            <a:chExt cx="6042571" cy="4542473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1550715" y="1996440"/>
              <a:ext cx="171064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550715" y="2644140"/>
              <a:ext cx="1710646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389120" y="1996440"/>
              <a:ext cx="320416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389121" y="2644140"/>
              <a:ext cx="3204165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715" y="2960578"/>
            <a:ext cx="6042571" cy="3578335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27" name="Line Callout 2 26"/>
          <p:cNvSpPr/>
          <p:nvPr/>
        </p:nvSpPr>
        <p:spPr>
          <a:xfrm>
            <a:off x="6457950" y="1898511"/>
            <a:ext cx="2124075" cy="1759008"/>
          </a:xfrm>
          <a:prstGeom prst="borderCallout2">
            <a:avLst>
              <a:gd name="adj1" fmla="val 92650"/>
              <a:gd name="adj2" fmla="val 48350"/>
              <a:gd name="adj3" fmla="val 149679"/>
              <a:gd name="adj4" fmla="val 33672"/>
              <a:gd name="adj5" fmla="val 166726"/>
              <a:gd name="adj6" fmla="val 62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This IFS is a </a:t>
            </a:r>
            <a:r>
              <a:rPr lang="en-US" sz="2000" b="1" dirty="0">
                <a:solidFill>
                  <a:srgbClr val="FF0000"/>
                </a:solidFill>
              </a:rPr>
              <a:t>1.27D</a:t>
            </a:r>
            <a:r>
              <a:rPr lang="en-US" sz="2000" b="1" dirty="0">
                <a:solidFill>
                  <a:schemeClr val="tx1"/>
                </a:solidFill>
              </a:rPr>
              <a:t> fractal that supports infinite self-similarity and limitless zoom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E031F2-B102-490A-85AB-B203259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</p:spTree>
    <p:extLst>
      <p:ext uri="{BB962C8B-B14F-4D97-AF65-F5344CB8AC3E}">
        <p14:creationId xmlns:p14="http://schemas.microsoft.com/office/powerpoint/2010/main" val="6700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1663" y="2261080"/>
            <a:ext cx="5360669" cy="49377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 </a:t>
            </a:r>
            <a:r>
              <a:rPr lang="en-US" sz="2400" b="1" dirty="0"/>
              <a:t>JPG</a:t>
            </a:r>
            <a:r>
              <a:rPr lang="en-US" sz="2400" dirty="0"/>
              <a:t> image: </a:t>
            </a:r>
            <a:r>
              <a:rPr lang="en-US" sz="2400" dirty="0">
                <a:solidFill>
                  <a:srgbClr val="FF0000"/>
                </a:solidFill>
              </a:rPr>
              <a:t>70,900</a:t>
            </a:r>
            <a:r>
              <a:rPr lang="en-US" sz="2400" dirty="0"/>
              <a:t> bytes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9318" y="3578987"/>
            <a:ext cx="4204437" cy="49590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an </a:t>
            </a:r>
            <a:r>
              <a:rPr lang="en-US" sz="2400" b="1" dirty="0"/>
              <a:t>IFS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444</a:t>
            </a:r>
            <a:r>
              <a:rPr lang="en-US" sz="2400" dirty="0"/>
              <a:t>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829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Images transmitted via space satellites can be compressed </a:t>
            </a:r>
            <a:r>
              <a:rPr lang="en-US" sz="2400" b="1" dirty="0"/>
              <a:t>over 95% </a:t>
            </a:r>
            <a:r>
              <a:rPr lang="en-US" sz="2400" dirty="0"/>
              <a:t>when using an IFS</a:t>
            </a:r>
          </a:p>
        </p:txBody>
      </p:sp>
    </p:spTree>
    <p:extLst>
      <p:ext uri="{BB962C8B-B14F-4D97-AF65-F5344CB8AC3E}">
        <p14:creationId xmlns:p14="http://schemas.microsoft.com/office/powerpoint/2010/main" val="34019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2" y="1782658"/>
            <a:ext cx="7007196" cy="3539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Encoder</a:t>
            </a:r>
            <a:r>
              <a:rPr lang="en-US" sz="2400" dirty="0"/>
              <a:t> breaks images into transforms</a:t>
            </a:r>
          </a:p>
          <a:p>
            <a:pPr algn="ctr"/>
            <a:r>
              <a:rPr lang="en-US" sz="2400" dirty="0"/>
              <a:t>having highest degree of </a:t>
            </a:r>
            <a:r>
              <a:rPr lang="en-US" sz="2400" b="1" dirty="0"/>
              <a:t>self-similarity</a:t>
            </a:r>
          </a:p>
        </p:txBody>
      </p:sp>
    </p:spTree>
    <p:extLst>
      <p:ext uri="{BB962C8B-B14F-4D97-AF65-F5344CB8AC3E}">
        <p14:creationId xmlns:p14="http://schemas.microsoft.com/office/powerpoint/2010/main" val="28494810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39" y="1370513"/>
            <a:ext cx="3938723" cy="3889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iterates the transforms</a:t>
            </a:r>
          </a:p>
          <a:p>
            <a:pPr algn="ctr"/>
            <a:r>
              <a:rPr lang="en-US" sz="2400" dirty="0"/>
              <a:t>until reaching the desired </a:t>
            </a:r>
            <a:r>
              <a:rPr lang="en-US" sz="2400" b="1" dirty="0"/>
              <a:t>level of detail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92442" y="2351314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85665" y="2892230"/>
            <a:ext cx="13649" cy="8002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442" y="3975463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6743</TotalTime>
  <Words>4095</Words>
  <Application>Microsoft Office PowerPoint</Application>
  <PresentationFormat>On-screen Show (4:3)</PresentationFormat>
  <Paragraphs>739</Paragraphs>
  <Slides>115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19 – Goals</vt:lpstr>
      <vt:lpstr>Dynamical Systems</vt:lpstr>
      <vt:lpstr>FPU – Birthplace of SciComp</vt:lpstr>
      <vt:lpstr>Stable Orbits</vt:lpstr>
      <vt:lpstr>Stable Orbits</vt:lpstr>
      <vt:lpstr>Stable Orbits</vt:lpstr>
      <vt:lpstr>Unstable Orbits</vt:lpstr>
      <vt:lpstr>The Logistic Map</vt:lpstr>
      <vt:lpstr>The Logistic Map</vt:lpstr>
      <vt:lpstr>The Logistic Map</vt:lpstr>
      <vt:lpstr>The Logistic Map</vt:lpstr>
      <vt:lpstr>The Logistic Map</vt:lpstr>
      <vt:lpstr>The Logistic Map</vt:lpstr>
      <vt:lpstr>Drawing the Logistic Map</vt:lpstr>
      <vt:lpstr>Screen Y vs. World Y Coordinates</vt:lpstr>
      <vt:lpstr>World Bounding Rectangle</vt:lpstr>
      <vt:lpstr>The SimpleScreen Class</vt:lpstr>
      <vt:lpstr>The pygame Package</vt:lpstr>
      <vt:lpstr>The pygame Package</vt:lpstr>
      <vt:lpstr>PowerPoint Presentation</vt:lpstr>
      <vt:lpstr>PowerPoint Presentation</vt:lpstr>
      <vt:lpstr>Open logistics_map.py</vt:lpstr>
      <vt:lpstr>Run logistics_map.py</vt:lpstr>
      <vt:lpstr>Run logistics_map.py</vt:lpstr>
      <vt:lpstr>The Logistic Map</vt:lpstr>
      <vt:lpstr>Feigenbaum Constant</vt:lpstr>
      <vt:lpstr>Feigenbaum Constant</vt:lpstr>
      <vt:lpstr>Feigenbaum Constant</vt:lpstr>
      <vt:lpstr>Complex Number Algebra</vt:lpstr>
      <vt:lpstr>The Mandelbrot Set</vt:lpstr>
      <vt:lpstr>The Mandelbrot Set</vt:lpstr>
      <vt:lpstr>The Escape Time</vt:lpstr>
      <vt:lpstr>The Escape Time</vt:lpstr>
      <vt:lpstr>The Mandelbrot Set</vt:lpstr>
      <vt:lpstr>Open mandlebrot_set.py</vt:lpstr>
      <vt:lpstr>Color Spaces – RGB vs HSV</vt:lpstr>
      <vt:lpstr>Color Spaces – RGB vs HSV</vt:lpstr>
      <vt:lpstr>The Mandelbrot Set</vt:lpstr>
      <vt:lpstr>Run mandelbrot_set.py</vt:lpstr>
      <vt:lpstr>Run mandelbrot_set.py</vt:lpstr>
      <vt:lpstr>Run mandelbrot_set.py</vt:lpstr>
      <vt:lpstr>Run mandelbrot_set.py</vt:lpstr>
      <vt:lpstr>Run mandelbrot_set.py</vt:lpstr>
      <vt:lpstr>Run mandelbrot_set.py</vt:lpstr>
      <vt:lpstr>Temperature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Affine Transformations</vt:lpstr>
      <vt:lpstr>Rotation = Matrix Multiplication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Iterated Function System</vt:lpstr>
      <vt:lpstr>A Single Transformation Mapping</vt:lpstr>
      <vt:lpstr>Multiple Transformation Mappings</vt:lpstr>
      <vt:lpstr>Multiple Transformation Mappings</vt:lpstr>
      <vt:lpstr>Multiple Transformation Mappings</vt:lpstr>
      <vt:lpstr>Multiple Transformation Mappings</vt:lpstr>
      <vt:lpstr>Strange Attractor of Iterated Mappings</vt:lpstr>
      <vt:lpstr>Strange Attractor of Iterated Mappings</vt:lpstr>
      <vt:lpstr>Strange Attractor of Iterated Mappings</vt:lpstr>
      <vt:lpstr>Strange Attractor of Iterated Mappings</vt:lpstr>
      <vt:lpstr>Run ifs_triangle.py</vt:lpstr>
      <vt:lpstr>Run ifs_triangle.py</vt:lpstr>
      <vt:lpstr>Run ifs_triangle.py</vt:lpstr>
      <vt:lpstr>View ifs_triangle.py</vt:lpstr>
      <vt:lpstr>Edit ifs_triangle.py</vt:lpstr>
      <vt:lpstr>Infinite Self-Similarity Creates Fractal Dimensions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Run ifs_fern.py</vt:lpstr>
      <vt:lpstr>Run ifs_fern.py</vt:lpstr>
      <vt:lpstr>Run ifs_fern.py</vt:lpstr>
      <vt:lpstr>View ifs_fern.py</vt:lpstr>
      <vt:lpstr>View ifs_fern.py</vt:lpstr>
      <vt:lpstr>The Collage Theorem</vt:lpstr>
      <vt:lpstr>The Collage Theorem</vt:lpstr>
      <vt:lpstr>An IFS for BNL</vt:lpstr>
      <vt:lpstr>An IFS for BNL</vt:lpstr>
      <vt:lpstr>Run ifs_bnl.py</vt:lpstr>
      <vt:lpstr>Run ifs_bnl.py</vt:lpstr>
      <vt:lpstr>Information Density</vt:lpstr>
      <vt:lpstr>Fractal Image Compression</vt:lpstr>
      <vt:lpstr>Fractal Image Compression</vt:lpstr>
      <vt:lpstr>Fractal Guggenheim</vt:lpstr>
      <vt:lpstr>Fractal Guggenheim</vt:lpstr>
      <vt:lpstr>Fractal Guggenheim</vt:lpstr>
      <vt:lpstr>The Genesis Effect</vt:lpstr>
      <vt:lpstr>If Fractals Look Natural…</vt:lpstr>
      <vt:lpstr>… is Mother Nature inherently Fractal?</vt:lpstr>
      <vt:lpstr>Fractal Modelling</vt:lpstr>
      <vt:lpstr>Fractal Modelling</vt:lpstr>
      <vt:lpstr>PowerPoint Presentation</vt:lpstr>
      <vt:lpstr>Open ifs_square.py</vt:lpstr>
      <vt:lpstr>Run ifs_square.py</vt:lpstr>
      <vt:lpstr>Session 19 – Know You Know…</vt:lpstr>
      <vt:lpstr>Session 19 – Know You Know…</vt:lpstr>
      <vt:lpstr>Task 19-01</vt:lpstr>
      <vt:lpstr>Task 19-01 (Hints)</vt:lpstr>
      <vt:lpstr>Task 19-01 (Hints)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840</cp:revision>
  <cp:lastPrinted>2015-06-01T00:45:11Z</cp:lastPrinted>
  <dcterms:created xsi:type="dcterms:W3CDTF">2014-09-21T17:58:26Z</dcterms:created>
  <dcterms:modified xsi:type="dcterms:W3CDTF">2022-07-05T05:29:56Z</dcterms:modified>
</cp:coreProperties>
</file>